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sldIdLst>
    <p:sldId id="314" r:id="rId2"/>
    <p:sldId id="315" r:id="rId3"/>
    <p:sldId id="316"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58"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3" r:id="rId47"/>
    <p:sldId id="311" r:id="rId48"/>
    <p:sldId id="312" r:id="rId49"/>
    <p:sldId id="313" r:id="rId50"/>
    <p:sldId id="301" r:id="rId51"/>
    <p:sldId id="302" r:id="rId52"/>
    <p:sldId id="304" r:id="rId53"/>
    <p:sldId id="305" r:id="rId54"/>
    <p:sldId id="306" r:id="rId55"/>
    <p:sldId id="308" r:id="rId56"/>
    <p:sldId id="307" r:id="rId57"/>
    <p:sldId id="309" r:id="rId58"/>
    <p:sldId id="31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B75"/>
    <a:srgbClr val="800000"/>
    <a:srgbClr val="1E1E1E"/>
    <a:srgbClr val="191919"/>
    <a:srgbClr val="212121"/>
    <a:srgbClr val="1F1F1F"/>
    <a:srgbClr val="17171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8947" autoAdjust="0"/>
  </p:normalViewPr>
  <p:slideViewPr>
    <p:cSldViewPr>
      <p:cViewPr>
        <p:scale>
          <a:sx n="70" d="100"/>
          <a:sy n="70" d="100"/>
        </p:scale>
        <p:origin x="-1170"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E6845-22F6-47D8-9CA8-A1D7800D43E2}" type="datetimeFigureOut">
              <a:rPr lang="en-US" smtClean="0"/>
              <a:pPr/>
              <a:t>11/3/2013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1FB81B-8249-4CEF-972C-B4D624674656}"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rudeoilpeak.info/us-shale-oil-hides-crude-oil-peak-in-rest-of-worl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aspofrance.viabloga.com/files/JL_Marseilles-english.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cassandralegacy.blogspot.it/2013/08/who-said-that-peak-oil-models-were-wrong.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eia.gov/forecasts/aeo/pdf/0383(2013).pdf" TargetMode="External"/><Relationship Id="rId2" Type="http://schemas.openxmlformats.org/officeDocument/2006/relationships/slide" Target="../slides/slide47.xml"/><Relationship Id="rId1" Type="http://schemas.openxmlformats.org/officeDocument/2006/relationships/notesMaster" Target="../notesMasters/notesMaster1.xml"/><Relationship Id="rId5" Type="http://schemas.openxmlformats.org/officeDocument/2006/relationships/hyperlink" Target="http://www.eia.gov/todayinenergy/detail.cfm?id=13471" TargetMode="External"/><Relationship Id="rId4" Type="http://schemas.openxmlformats.org/officeDocument/2006/relationships/hyperlink" Target="http://www.eia.gov/forecasts/steo/report/"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heoildrum.com/node/1010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Piper_Alph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rudeoilpeak.info/wikileaks-cable-from-riyadh-implied-saudis-could-pump-only-9-8-mbd-in-201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http://3.bp.blogspot.com/-NxouMmz2bOY/T8_ac97cesI/AAAAAAAAGg0/e3vY1_bdnbE/s1600/Twitter+logo+2012.png</a:t>
            </a:r>
            <a:endParaRPr lang="en-AU" dirty="0"/>
          </a:p>
        </p:txBody>
      </p:sp>
      <p:sp>
        <p:nvSpPr>
          <p:cNvPr id="4" name="Slide Number Placeholder 3"/>
          <p:cNvSpPr>
            <a:spLocks noGrp="1"/>
          </p:cNvSpPr>
          <p:nvPr>
            <p:ph type="sldNum" sz="quarter" idx="10"/>
          </p:nvPr>
        </p:nvSpPr>
        <p:spPr/>
        <p:txBody>
          <a:bodyPr/>
          <a:lstStyle/>
          <a:p>
            <a:fld id="{2F1FB81B-8249-4CEF-972C-B4D624674656}"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0" kern="1200" dirty="0" smtClean="0">
                <a:solidFill>
                  <a:schemeClr val="tx1"/>
                </a:solidFill>
                <a:latin typeface="+mn-lt"/>
                <a:ea typeface="+mn-ea"/>
                <a:cs typeface="+mn-cs"/>
              </a:rPr>
              <a:t>Peak oil in world is superimposition of many country peaks</a:t>
            </a:r>
          </a:p>
          <a:p>
            <a:r>
              <a:rPr lang="en-AU" sz="1200" kern="1200" dirty="0" smtClean="0">
                <a:solidFill>
                  <a:schemeClr val="tx1"/>
                </a:solidFill>
                <a:latin typeface="+mn-lt"/>
                <a:ea typeface="+mn-ea"/>
                <a:cs typeface="+mn-cs"/>
              </a:rPr>
              <a:t>Base production: sum of minimum production in period Jan 2001 – May 2013</a:t>
            </a:r>
          </a:p>
          <a:p>
            <a:r>
              <a:rPr lang="en-AU" sz="1200" kern="1200" dirty="0" smtClean="0">
                <a:solidFill>
                  <a:schemeClr val="tx1"/>
                </a:solidFill>
                <a:latin typeface="+mn-lt"/>
                <a:ea typeface="+mn-ea"/>
                <a:cs typeface="+mn-cs"/>
              </a:rPr>
              <a:t>US shale oil hides crude oil peak in rest of world</a:t>
            </a:r>
            <a:br>
              <a:rPr lang="en-AU" sz="1200" kern="1200" dirty="0" smtClean="0">
                <a:solidFill>
                  <a:schemeClr val="tx1"/>
                </a:solidFill>
                <a:latin typeface="+mn-lt"/>
                <a:ea typeface="+mn-ea"/>
                <a:cs typeface="+mn-cs"/>
              </a:rPr>
            </a:br>
            <a:r>
              <a:rPr lang="en-AU" sz="1200" u="sng" kern="1200" dirty="0" smtClean="0">
                <a:solidFill>
                  <a:schemeClr val="tx1"/>
                </a:solidFill>
                <a:latin typeface="+mn-lt"/>
                <a:ea typeface="+mn-ea"/>
                <a:cs typeface="+mn-cs"/>
                <a:hlinkClick r:id="rId3"/>
              </a:rPr>
              <a:t>http://crudeoilpeak.info/us-shale-oil-hides-crude-oil-peak-in-rest-of-world</a:t>
            </a:r>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1FB81B-8249-4CEF-972C-B4D624674656}" type="slidenum">
              <a:rPr lang="en-AU" smtClean="0"/>
              <a:pPr/>
              <a:t>13</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IEA is forced by member countries to show growth. On the other hand, the graph shows a clear warning that currently producing fields peaked in 2006 and that it will be difficult to offset this decline with new fields. So NGLs and unconventional oil are added. </a:t>
            </a:r>
          </a:p>
        </p:txBody>
      </p:sp>
      <p:sp>
        <p:nvSpPr>
          <p:cNvPr id="4" name="Slide Number Placeholder 3"/>
          <p:cNvSpPr>
            <a:spLocks noGrp="1"/>
          </p:cNvSpPr>
          <p:nvPr>
            <p:ph type="sldNum" sz="quarter" idx="10"/>
          </p:nvPr>
        </p:nvSpPr>
        <p:spPr/>
        <p:txBody>
          <a:bodyPr/>
          <a:lstStyle/>
          <a:p>
            <a:fld id="{2F1FB81B-8249-4CEF-972C-B4D624674656}" type="slidenum">
              <a:rPr lang="en-AU" smtClean="0"/>
              <a:pPr/>
              <a:t>14</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Comparison 2004/2013 estimates</a:t>
            </a:r>
          </a:p>
          <a:p>
            <a:r>
              <a:rPr lang="en-AU" sz="1200" kern="1200" dirty="0" smtClean="0">
                <a:solidFill>
                  <a:schemeClr val="tx1"/>
                </a:solidFill>
                <a:latin typeface="+mn-lt"/>
                <a:ea typeface="+mn-ea"/>
                <a:cs typeface="+mn-cs"/>
              </a:rPr>
              <a:t>From </a:t>
            </a:r>
            <a:r>
              <a:rPr lang="en-AU" sz="1200" kern="1200" dirty="0" err="1" smtClean="0">
                <a:solidFill>
                  <a:schemeClr val="tx1"/>
                </a:solidFill>
                <a:latin typeface="+mn-lt"/>
                <a:ea typeface="+mn-ea"/>
                <a:cs typeface="+mn-cs"/>
              </a:rPr>
              <a:t>Laherrere</a:t>
            </a:r>
            <a:r>
              <a:rPr lang="en-AU" sz="1200" kern="1200" dirty="0" smtClean="0">
                <a:solidFill>
                  <a:schemeClr val="tx1"/>
                </a:solidFill>
                <a:latin typeface="+mn-lt"/>
                <a:ea typeface="+mn-ea"/>
                <a:cs typeface="+mn-cs"/>
              </a:rPr>
              <a:t> </a:t>
            </a:r>
          </a:p>
          <a:p>
            <a:r>
              <a:rPr lang="en-AU" sz="1200" u="sng" kern="1200" dirty="0" smtClean="0">
                <a:solidFill>
                  <a:schemeClr val="tx1"/>
                </a:solidFill>
                <a:latin typeface="+mn-lt"/>
                <a:ea typeface="+mn-ea"/>
                <a:cs typeface="+mn-cs"/>
                <a:hlinkClick r:id="rId3"/>
              </a:rPr>
              <a:t>http://aspofrance.viabloga.com/files/JL_Marseilles-english.pdf</a:t>
            </a:r>
            <a:r>
              <a:rPr lang="en-AU" sz="1200" kern="1200" dirty="0" smtClean="0">
                <a:solidFill>
                  <a:schemeClr val="tx1"/>
                </a:solidFill>
                <a:latin typeface="+mn-lt"/>
                <a:ea typeface="+mn-ea"/>
                <a:cs typeface="+mn-cs"/>
              </a:rPr>
              <a:t> </a:t>
            </a:r>
          </a:p>
          <a:p>
            <a:r>
              <a:rPr lang="en-AU" sz="1200" u="sng" kern="1200" dirty="0" smtClean="0">
                <a:solidFill>
                  <a:schemeClr val="tx1"/>
                </a:solidFill>
                <a:latin typeface="+mn-lt"/>
                <a:ea typeface="+mn-ea"/>
                <a:cs typeface="+mn-cs"/>
                <a:hlinkClick r:id="rId4"/>
              </a:rPr>
              <a:t>http://cassandralegacy.blogspot.it/2013/08/who-said-that-peak-oil-models-were-wrong.html</a:t>
            </a:r>
            <a:r>
              <a:rPr lang="en-AU"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2F1FB81B-8249-4CEF-972C-B4D624674656}" type="slidenum">
              <a:rPr lang="en-AU" smtClean="0"/>
              <a:pPr/>
              <a:t>15</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Peaky leaks BITRE 117</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The federal government (under Resource Minister Martin Ferguson) completed a peak oil report in February 2009, but neither published nor updated it in the 2011 Energy White paper. A French blogger got hold of it and put it on his website in 2011. In January 2012, the story made it to the Daily Telegraph, an unlikely candidate to take up this topic. In a February 2012 Senate hearing the Greens asked the government to table the report but Industry Minister refused arguing the report was not “up to scratch”.</a:t>
            </a:r>
          </a:p>
        </p:txBody>
      </p:sp>
      <p:sp>
        <p:nvSpPr>
          <p:cNvPr id="4" name="Slide Number Placeholder 3"/>
          <p:cNvSpPr>
            <a:spLocks noGrp="1"/>
          </p:cNvSpPr>
          <p:nvPr>
            <p:ph type="sldNum" sz="quarter" idx="10"/>
          </p:nvPr>
        </p:nvSpPr>
        <p:spPr/>
        <p:txBody>
          <a:bodyPr/>
          <a:lstStyle/>
          <a:p>
            <a:fld id="{2F1FB81B-8249-4CEF-972C-B4D624674656}" type="slidenum">
              <a:rPr lang="en-AU" smtClean="0"/>
              <a:pPr/>
              <a:t>16</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BITRE 117 used following methodology for each country:</a:t>
            </a:r>
          </a:p>
          <a:p>
            <a:r>
              <a:rPr lang="en-AU" sz="1200" kern="1200" dirty="0" smtClean="0">
                <a:solidFill>
                  <a:schemeClr val="tx1"/>
                </a:solidFill>
                <a:latin typeface="+mn-lt"/>
                <a:ea typeface="+mn-ea"/>
                <a:cs typeface="+mn-cs"/>
              </a:rPr>
              <a:t>Plot smoothed historic production/cumulative production and draw trend line to get ultimate cumulative production (UP)</a:t>
            </a:r>
          </a:p>
          <a:p>
            <a:pPr lvl="0"/>
            <a:r>
              <a:rPr lang="en-AU" sz="1200" kern="1200" dirty="0" smtClean="0">
                <a:solidFill>
                  <a:schemeClr val="tx1"/>
                </a:solidFill>
                <a:latin typeface="+mn-lt"/>
                <a:ea typeface="+mn-ea"/>
                <a:cs typeface="+mn-cs"/>
              </a:rPr>
              <a:t>Plot smoothed cumulative discovery curve and </a:t>
            </a:r>
            <a:r>
              <a:rPr lang="en-AU" sz="1200" kern="1200" dirty="0" err="1" smtClean="0">
                <a:solidFill>
                  <a:schemeClr val="tx1"/>
                </a:solidFill>
                <a:latin typeface="+mn-lt"/>
                <a:ea typeface="+mn-ea"/>
                <a:cs typeface="+mn-cs"/>
              </a:rPr>
              <a:t>guestimate</a:t>
            </a:r>
            <a:r>
              <a:rPr lang="en-AU" sz="1200" kern="1200" dirty="0" smtClean="0">
                <a:solidFill>
                  <a:schemeClr val="tx1"/>
                </a:solidFill>
                <a:latin typeface="+mn-lt"/>
                <a:ea typeface="+mn-ea"/>
                <a:cs typeface="+mn-cs"/>
              </a:rPr>
              <a:t> ultimate discovery (UD)</a:t>
            </a:r>
          </a:p>
          <a:p>
            <a:pPr lvl="0"/>
            <a:r>
              <a:rPr lang="en-AU" sz="1200" kern="1200" dirty="0" smtClean="0">
                <a:solidFill>
                  <a:schemeClr val="tx1"/>
                </a:solidFill>
                <a:latin typeface="+mn-lt"/>
                <a:ea typeface="+mn-ea"/>
                <a:cs typeface="+mn-cs"/>
              </a:rPr>
              <a:t>Adjust cumulative discovery curve to more reliable UP </a:t>
            </a:r>
          </a:p>
        </p:txBody>
      </p:sp>
      <p:sp>
        <p:nvSpPr>
          <p:cNvPr id="4" name="Slide Number Placeholder 3"/>
          <p:cNvSpPr>
            <a:spLocks noGrp="1"/>
          </p:cNvSpPr>
          <p:nvPr>
            <p:ph type="sldNum" sz="quarter" idx="10"/>
          </p:nvPr>
        </p:nvSpPr>
        <p:spPr/>
        <p:txBody>
          <a:bodyPr/>
          <a:lstStyle/>
          <a:p>
            <a:fld id="{2F1FB81B-8249-4CEF-972C-B4D624674656}" type="slidenum">
              <a:rPr lang="en-AU" smtClean="0"/>
              <a:pPr/>
              <a:t>17</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AU" sz="1200" kern="1200" dirty="0" smtClean="0">
                <a:solidFill>
                  <a:schemeClr val="tx1"/>
                </a:solidFill>
                <a:latin typeface="+mn-lt"/>
                <a:ea typeface="+mn-ea"/>
                <a:cs typeface="+mn-cs"/>
              </a:rPr>
              <a:t>Calculate the lag between historic cumulative discovery and production in years. Extrapolate trend into future</a:t>
            </a:r>
          </a:p>
          <a:p>
            <a:pPr lvl="0"/>
            <a:r>
              <a:rPr lang="en-AU" sz="1200" kern="1200" dirty="0" smtClean="0">
                <a:solidFill>
                  <a:schemeClr val="tx1"/>
                </a:solidFill>
                <a:latin typeface="+mn-lt"/>
                <a:ea typeface="+mn-ea"/>
                <a:cs typeface="+mn-cs"/>
              </a:rPr>
              <a:t>Draw future production curve on the basis of the cumulative discovery curve and the time lag between production and discovery</a:t>
            </a:r>
          </a:p>
          <a:p>
            <a:endParaRPr lang="en-AU" dirty="0"/>
          </a:p>
        </p:txBody>
      </p:sp>
      <p:sp>
        <p:nvSpPr>
          <p:cNvPr id="4" name="Slide Number Placeholder 3"/>
          <p:cNvSpPr>
            <a:spLocks noGrp="1"/>
          </p:cNvSpPr>
          <p:nvPr>
            <p:ph type="sldNum" sz="quarter" idx="10"/>
          </p:nvPr>
        </p:nvSpPr>
        <p:spPr/>
        <p:txBody>
          <a:bodyPr/>
          <a:lstStyle/>
          <a:p>
            <a:fld id="{2F1FB81B-8249-4CEF-972C-B4D624674656}" type="slidenum">
              <a:rPr lang="en-AU" smtClean="0"/>
              <a:pPr/>
              <a:t>18</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Peaks in countries with geopolitical implications</a:t>
            </a:r>
          </a:p>
          <a:p>
            <a:endParaRPr lang="en-AU" dirty="0"/>
          </a:p>
        </p:txBody>
      </p:sp>
      <p:sp>
        <p:nvSpPr>
          <p:cNvPr id="4" name="Slide Number Placeholder 3"/>
          <p:cNvSpPr>
            <a:spLocks noGrp="1"/>
          </p:cNvSpPr>
          <p:nvPr>
            <p:ph type="sldNum" sz="quarter" idx="10"/>
          </p:nvPr>
        </p:nvSpPr>
        <p:spPr/>
        <p:txBody>
          <a:bodyPr/>
          <a:lstStyle/>
          <a:p>
            <a:fld id="{2F1FB81B-8249-4CEF-972C-B4D624674656}" type="slidenum">
              <a:rPr lang="en-AU" smtClean="0"/>
              <a:pPr/>
              <a:t>19</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In the BP Statistical Review, Iran’s “proven reserves” for 2010 are 151 </a:t>
            </a:r>
            <a:r>
              <a:rPr lang="en-AU" sz="1200" kern="1200" dirty="0" err="1" smtClean="0">
                <a:solidFill>
                  <a:schemeClr val="tx1"/>
                </a:solidFill>
                <a:latin typeface="+mn-lt"/>
                <a:ea typeface="+mn-ea"/>
                <a:cs typeface="+mn-cs"/>
              </a:rPr>
              <a:t>Gb</a:t>
            </a:r>
            <a:r>
              <a:rPr lang="en-AU" sz="1200" kern="1200" dirty="0" smtClean="0">
                <a:solidFill>
                  <a:schemeClr val="tx1"/>
                </a:solidFill>
                <a:latin typeface="+mn-lt"/>
                <a:ea typeface="+mn-ea"/>
                <a:cs typeface="+mn-cs"/>
              </a:rPr>
              <a:t>. But French oil-geologist shows that these are discoveries (green curve), not remaining reserves which are in decline (blue curve). Cumulative production (red curve) will soon hit the reserve curve which is the depletion midpoint. </a:t>
            </a:r>
          </a:p>
        </p:txBody>
      </p:sp>
      <p:sp>
        <p:nvSpPr>
          <p:cNvPr id="4" name="Slide Number Placeholder 3"/>
          <p:cNvSpPr>
            <a:spLocks noGrp="1"/>
          </p:cNvSpPr>
          <p:nvPr>
            <p:ph type="sldNum" sz="quarter" idx="10"/>
          </p:nvPr>
        </p:nvSpPr>
        <p:spPr/>
        <p:txBody>
          <a:bodyPr/>
          <a:lstStyle/>
          <a:p>
            <a:fld id="{2F1FB81B-8249-4CEF-972C-B4D624674656}" type="slidenum">
              <a:rPr lang="en-AU" smtClean="0"/>
              <a:pPr/>
              <a:t>20</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Comparison of projections between BITRE 117 (160 </a:t>
            </a:r>
            <a:r>
              <a:rPr lang="en-AU" sz="1200" kern="1200" dirty="0" err="1" smtClean="0">
                <a:solidFill>
                  <a:schemeClr val="tx1"/>
                </a:solidFill>
                <a:latin typeface="+mn-lt"/>
                <a:ea typeface="+mn-ea"/>
                <a:cs typeface="+mn-cs"/>
              </a:rPr>
              <a:t>Gb</a:t>
            </a:r>
            <a:r>
              <a:rPr lang="en-AU" sz="1200" kern="1200" dirty="0" smtClean="0">
                <a:solidFill>
                  <a:schemeClr val="tx1"/>
                </a:solidFill>
                <a:latin typeface="+mn-lt"/>
                <a:ea typeface="+mn-ea"/>
                <a:cs typeface="+mn-cs"/>
              </a:rPr>
              <a:t>) and </a:t>
            </a:r>
            <a:r>
              <a:rPr lang="en-AU" sz="1200" kern="1200" dirty="0" err="1" smtClean="0">
                <a:solidFill>
                  <a:schemeClr val="tx1"/>
                </a:solidFill>
                <a:latin typeface="+mn-lt"/>
                <a:ea typeface="+mn-ea"/>
                <a:cs typeface="+mn-cs"/>
              </a:rPr>
              <a:t>Laherrere</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F1FB81B-8249-4CEF-972C-B4D624674656}" type="slidenum">
              <a:rPr lang="en-AU" smtClean="0"/>
              <a:pPr/>
              <a:t>21</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Wild-card Iraq</a:t>
            </a:r>
          </a:p>
          <a:p>
            <a:r>
              <a:rPr lang="en-AU" sz="1200" kern="1200" dirty="0" smtClean="0">
                <a:solidFill>
                  <a:schemeClr val="tx1"/>
                </a:solidFill>
                <a:latin typeface="+mn-lt"/>
                <a:ea typeface="+mn-ea"/>
                <a:cs typeface="+mn-cs"/>
              </a:rPr>
              <a:t>Graph by PFC Energy presented to the Centre for Strategic and International Studies (Washington) in 2004, one year after the Iraq war. Iraq </a:t>
            </a:r>
            <a:r>
              <a:rPr lang="en-AU" sz="1200" kern="1200" dirty="0" err="1" smtClean="0">
                <a:solidFill>
                  <a:schemeClr val="tx1"/>
                </a:solidFill>
                <a:latin typeface="+mn-lt"/>
                <a:ea typeface="+mn-ea"/>
                <a:cs typeface="+mn-cs"/>
              </a:rPr>
              <a:t>underproduced</a:t>
            </a:r>
            <a:r>
              <a:rPr lang="en-AU" sz="1200" kern="1200" dirty="0" smtClean="0">
                <a:solidFill>
                  <a:schemeClr val="tx1"/>
                </a:solidFill>
                <a:latin typeface="+mn-lt"/>
                <a:ea typeface="+mn-ea"/>
                <a:cs typeface="+mn-cs"/>
              </a:rPr>
              <a:t> oil during the Iran-Iraq war and then under UN sanctions (oil for food program) </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1FB81B-8249-4CEF-972C-B4D624674656}" type="slidenum">
              <a:rPr lang="en-AU" smtClean="0"/>
              <a:pPr/>
              <a:t>22</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http://www.oilcrisis.com/laherrere/multihub.htm</a:t>
            </a:r>
          </a:p>
          <a:p>
            <a:r>
              <a:rPr lang="en-AU" dirty="0" smtClean="0"/>
              <a:t>The equation for the</a:t>
            </a:r>
            <a:r>
              <a:rPr lang="en-AU" b="1" dirty="0" smtClean="0"/>
              <a:t> </a:t>
            </a:r>
            <a:r>
              <a:rPr lang="en-AU" b="1" dirty="0" err="1" smtClean="0"/>
              <a:t>Hubbert</a:t>
            </a:r>
            <a:r>
              <a:rPr lang="en-AU" b="1" dirty="0" smtClean="0"/>
              <a:t> curve</a:t>
            </a:r>
            <a:r>
              <a:rPr lang="en-AU" dirty="0" smtClean="0"/>
              <a:t> for the annual production P (being delta CP/delta t) is simple when related to peak annual production Pm occurring at year tm:</a:t>
            </a:r>
          </a:p>
          <a:p>
            <a:r>
              <a:rPr lang="en-AU" b="1" dirty="0" smtClean="0"/>
              <a:t>P = 2Pm/(</a:t>
            </a:r>
            <a:r>
              <a:rPr lang="en-AU" b="1" dirty="0" err="1" smtClean="0"/>
              <a:t>l+COSH</a:t>
            </a:r>
            <a:r>
              <a:rPr lang="en-AU" b="1" dirty="0" smtClean="0"/>
              <a:t>(-b(t-tm)))</a:t>
            </a:r>
            <a:endParaRPr lang="en-AU" dirty="0" smtClean="0"/>
          </a:p>
          <a:p>
            <a:endParaRPr lang="en-AU" dirty="0"/>
          </a:p>
        </p:txBody>
      </p:sp>
      <p:sp>
        <p:nvSpPr>
          <p:cNvPr id="4" name="Slide Number Placeholder 3"/>
          <p:cNvSpPr>
            <a:spLocks noGrp="1"/>
          </p:cNvSpPr>
          <p:nvPr>
            <p:ph type="sldNum" sz="quarter" idx="10"/>
          </p:nvPr>
        </p:nvSpPr>
        <p:spPr/>
        <p:txBody>
          <a:bodyPr/>
          <a:lstStyle/>
          <a:p>
            <a:fld id="{2F1FB81B-8249-4CEF-972C-B4D624674656}" type="slidenum">
              <a:rPr lang="en-AU" smtClean="0"/>
              <a:pPr/>
              <a:t>2</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Theoretical, </a:t>
            </a:r>
            <a:r>
              <a:rPr lang="en-AU" sz="1200" kern="1200" dirty="0" err="1" smtClean="0">
                <a:solidFill>
                  <a:schemeClr val="tx1"/>
                </a:solidFill>
                <a:latin typeface="+mn-lt"/>
                <a:ea typeface="+mn-ea"/>
                <a:cs typeface="+mn-cs"/>
              </a:rPr>
              <a:t>Hubbert</a:t>
            </a:r>
            <a:r>
              <a:rPr lang="en-AU" sz="1200" kern="1200" dirty="0" smtClean="0">
                <a:solidFill>
                  <a:schemeClr val="tx1"/>
                </a:solidFill>
                <a:latin typeface="+mn-lt"/>
                <a:ea typeface="+mn-ea"/>
                <a:cs typeface="+mn-cs"/>
              </a:rPr>
              <a:t>-type oil production curves from Jean </a:t>
            </a:r>
            <a:r>
              <a:rPr lang="en-AU" sz="1200" kern="1200" dirty="0" err="1" smtClean="0">
                <a:solidFill>
                  <a:schemeClr val="tx1"/>
                </a:solidFill>
                <a:latin typeface="+mn-lt"/>
                <a:ea typeface="+mn-ea"/>
                <a:cs typeface="+mn-cs"/>
              </a:rPr>
              <a:t>Laherrere</a:t>
            </a:r>
            <a:r>
              <a:rPr lang="en-AU" sz="1200" kern="1200" dirty="0" smtClean="0">
                <a:solidFill>
                  <a:schemeClr val="tx1"/>
                </a:solidFill>
                <a:latin typeface="+mn-lt"/>
                <a:ea typeface="+mn-ea"/>
                <a:cs typeface="+mn-cs"/>
              </a:rPr>
              <a:t> based on different scenarios. Saudi Arabia, Kuwait and UEA are unlikely to allow this to happen. There will be fights in OPEC about Iraq’s quotas</a:t>
            </a:r>
          </a:p>
        </p:txBody>
      </p:sp>
      <p:sp>
        <p:nvSpPr>
          <p:cNvPr id="4" name="Slide Number Placeholder 3"/>
          <p:cNvSpPr>
            <a:spLocks noGrp="1"/>
          </p:cNvSpPr>
          <p:nvPr>
            <p:ph type="sldNum" sz="quarter" idx="10"/>
          </p:nvPr>
        </p:nvSpPr>
        <p:spPr/>
        <p:txBody>
          <a:bodyPr/>
          <a:lstStyle/>
          <a:p>
            <a:fld id="{2F1FB81B-8249-4CEF-972C-B4D624674656}" type="slidenum">
              <a:rPr lang="en-AU" smtClean="0"/>
              <a:pPr/>
              <a:t>23</a:t>
            </a:fld>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Peak oil in countries with geopolitical implications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20 years after the peak, 2/3 of the ultimate has been produced</a:t>
            </a:r>
          </a:p>
        </p:txBody>
      </p:sp>
      <p:sp>
        <p:nvSpPr>
          <p:cNvPr id="4" name="Slide Number Placeholder 3"/>
          <p:cNvSpPr>
            <a:spLocks noGrp="1"/>
          </p:cNvSpPr>
          <p:nvPr>
            <p:ph type="sldNum" sz="quarter" idx="10"/>
          </p:nvPr>
        </p:nvSpPr>
        <p:spPr/>
        <p:txBody>
          <a:bodyPr/>
          <a:lstStyle/>
          <a:p>
            <a:fld id="{2F1FB81B-8249-4CEF-972C-B4D624674656}" type="slidenum">
              <a:rPr lang="en-AU" smtClean="0"/>
              <a:pPr/>
              <a:t>24</a:t>
            </a:fld>
            <a:endParaRPr lang="en-A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Egypt is now a net oil importer. Uptick in production is result of enhanced oil recovery and involvement of international oil companies. But Egypt has to pay international oil prices for its own oil in production sharing contracts. </a:t>
            </a:r>
          </a:p>
        </p:txBody>
      </p:sp>
      <p:sp>
        <p:nvSpPr>
          <p:cNvPr id="4" name="Slide Number Placeholder 3"/>
          <p:cNvSpPr>
            <a:spLocks noGrp="1"/>
          </p:cNvSpPr>
          <p:nvPr>
            <p:ph type="sldNum" sz="quarter" idx="10"/>
          </p:nvPr>
        </p:nvSpPr>
        <p:spPr/>
        <p:txBody>
          <a:bodyPr/>
          <a:lstStyle/>
          <a:p>
            <a:fld id="{2F1FB81B-8249-4CEF-972C-B4D624674656}" type="slidenum">
              <a:rPr lang="en-AU" smtClean="0"/>
              <a:pPr/>
              <a:t>25</a:t>
            </a:fld>
            <a:endParaRPr lang="en-A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Increasing import requirements will depend on oil decline and population growth. This oil will have to come from neighbouring countries like Saudi Arabia, Kuwait and UAE, at a discount. World markets will not see this oil. Example: during the height of the crisis earlier this year, a tanker in the Suez canal was diverted to an Egyptian refinery.</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1FB81B-8249-4CEF-972C-B4D624674656}" type="slidenum">
              <a:rPr lang="en-AU" smtClean="0"/>
              <a:pPr/>
              <a:t>26</a:t>
            </a:fld>
            <a:endParaRPr lang="en-A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When oil production peaks, exports fall and imports rise. That puts pressure on budgets with negative impacts on the economy. Dictatorships are in trouble.</a:t>
            </a:r>
          </a:p>
        </p:txBody>
      </p:sp>
      <p:sp>
        <p:nvSpPr>
          <p:cNvPr id="4" name="Slide Number Placeholder 3"/>
          <p:cNvSpPr>
            <a:spLocks noGrp="1"/>
          </p:cNvSpPr>
          <p:nvPr>
            <p:ph type="sldNum" sz="quarter" idx="10"/>
          </p:nvPr>
        </p:nvSpPr>
        <p:spPr/>
        <p:txBody>
          <a:bodyPr/>
          <a:lstStyle/>
          <a:p>
            <a:fld id="{2F1FB81B-8249-4CEF-972C-B4D624674656}" type="slidenum">
              <a:rPr lang="en-AU" smtClean="0"/>
              <a:pPr/>
              <a:t>27</a:t>
            </a:fld>
            <a:endParaRPr lang="en-A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Example where peak oil is connected with territorial issues. </a:t>
            </a:r>
          </a:p>
        </p:txBody>
      </p:sp>
      <p:sp>
        <p:nvSpPr>
          <p:cNvPr id="4" name="Slide Number Placeholder 3"/>
          <p:cNvSpPr>
            <a:spLocks noGrp="1"/>
          </p:cNvSpPr>
          <p:nvPr>
            <p:ph type="sldNum" sz="quarter" idx="10"/>
          </p:nvPr>
        </p:nvSpPr>
        <p:spPr/>
        <p:txBody>
          <a:bodyPr/>
          <a:lstStyle/>
          <a:p>
            <a:fld id="{2F1FB81B-8249-4CEF-972C-B4D624674656}" type="slidenum">
              <a:rPr lang="en-AU" smtClean="0"/>
              <a:pPr/>
              <a:t>28</a:t>
            </a:fld>
            <a:endParaRPr lang="en-A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Production profile of existing fields shows that Gaddafi needed help from international oil companies to stop decline. The condition was to abandon WMD.</a:t>
            </a:r>
          </a:p>
        </p:txBody>
      </p:sp>
      <p:sp>
        <p:nvSpPr>
          <p:cNvPr id="4" name="Slide Number Placeholder 3"/>
          <p:cNvSpPr>
            <a:spLocks noGrp="1"/>
          </p:cNvSpPr>
          <p:nvPr>
            <p:ph type="sldNum" sz="quarter" idx="10"/>
          </p:nvPr>
        </p:nvSpPr>
        <p:spPr/>
        <p:txBody>
          <a:bodyPr/>
          <a:lstStyle/>
          <a:p>
            <a:fld id="{2F1FB81B-8249-4CEF-972C-B4D624674656}" type="slidenum">
              <a:rPr lang="en-AU" smtClean="0"/>
              <a:pPr/>
              <a:t>29</a:t>
            </a:fld>
            <a:endParaRPr lang="en-A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Jean’s theoretical </a:t>
            </a:r>
            <a:r>
              <a:rPr lang="en-AU" sz="1200" kern="1200" dirty="0" err="1" smtClean="0">
                <a:solidFill>
                  <a:schemeClr val="tx1"/>
                </a:solidFill>
                <a:latin typeface="+mn-lt"/>
                <a:ea typeface="+mn-ea"/>
                <a:cs typeface="+mn-cs"/>
              </a:rPr>
              <a:t>Hubbert</a:t>
            </a:r>
            <a:r>
              <a:rPr lang="en-AU" sz="1200" kern="1200" dirty="0" smtClean="0">
                <a:solidFill>
                  <a:schemeClr val="tx1"/>
                </a:solidFill>
                <a:latin typeface="+mn-lt"/>
                <a:ea typeface="+mn-ea"/>
                <a:cs typeface="+mn-cs"/>
              </a:rPr>
              <a:t> curve peaks in the 2020s</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1FB81B-8249-4CEF-972C-B4D624674656}" type="slidenum">
              <a:rPr lang="en-AU" smtClean="0"/>
              <a:pPr/>
              <a:t>30</a:t>
            </a:fld>
            <a:endParaRPr lang="en-A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Jean’s theoretical </a:t>
            </a:r>
            <a:r>
              <a:rPr lang="en-AU" sz="1200" kern="1200" dirty="0" err="1" smtClean="0">
                <a:solidFill>
                  <a:schemeClr val="tx1"/>
                </a:solidFill>
                <a:latin typeface="+mn-lt"/>
                <a:ea typeface="+mn-ea"/>
                <a:cs typeface="+mn-cs"/>
              </a:rPr>
              <a:t>Hubbert</a:t>
            </a:r>
            <a:r>
              <a:rPr lang="en-AU" sz="1200" kern="1200" dirty="0" smtClean="0">
                <a:solidFill>
                  <a:schemeClr val="tx1"/>
                </a:solidFill>
                <a:latin typeface="+mn-lt"/>
                <a:ea typeface="+mn-ea"/>
                <a:cs typeface="+mn-cs"/>
              </a:rPr>
              <a:t> curve peaks in the 2020s</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1FB81B-8249-4CEF-972C-B4D624674656}" type="slidenum">
              <a:rPr lang="en-AU" smtClean="0"/>
              <a:pPr/>
              <a:t>31</a:t>
            </a:fld>
            <a:endParaRPr lang="en-A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Post peak oil traffic: more motorbikes than cars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IMF research shows energy subsidies consume oil and gas revenues</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1FB81B-8249-4CEF-972C-B4D624674656}" type="slidenum">
              <a:rPr lang="en-AU" smtClean="0"/>
              <a:pPr/>
              <a:t>34</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http://www.phaster.com/_peak/basic_peak_oil_primer.html</a:t>
            </a:r>
            <a:endParaRPr lang="en-AU" dirty="0"/>
          </a:p>
        </p:txBody>
      </p:sp>
      <p:sp>
        <p:nvSpPr>
          <p:cNvPr id="4" name="Slide Number Placeholder 3"/>
          <p:cNvSpPr>
            <a:spLocks noGrp="1"/>
          </p:cNvSpPr>
          <p:nvPr>
            <p:ph type="sldNum" sz="quarter" idx="10"/>
          </p:nvPr>
        </p:nvSpPr>
        <p:spPr/>
        <p:txBody>
          <a:bodyPr/>
          <a:lstStyle/>
          <a:p>
            <a:fld id="{2F1FB81B-8249-4CEF-972C-B4D624674656}" type="slidenum">
              <a:rPr lang="en-AU" smtClean="0"/>
              <a:pPr/>
              <a:t>3</a:t>
            </a:fld>
            <a:endParaRPr lang="en-A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Official, political reserves always must show growth. OPEC reports discoveries rather than remaining reserves</a:t>
            </a:r>
          </a:p>
        </p:txBody>
      </p:sp>
      <p:sp>
        <p:nvSpPr>
          <p:cNvPr id="4" name="Slide Number Placeholder 3"/>
          <p:cNvSpPr>
            <a:spLocks noGrp="1"/>
          </p:cNvSpPr>
          <p:nvPr>
            <p:ph type="sldNum" sz="quarter" idx="10"/>
          </p:nvPr>
        </p:nvSpPr>
        <p:spPr/>
        <p:txBody>
          <a:bodyPr/>
          <a:lstStyle/>
          <a:p>
            <a:fld id="{2F1FB81B-8249-4CEF-972C-B4D624674656}" type="slidenum">
              <a:rPr lang="en-AU" smtClean="0"/>
              <a:pPr/>
              <a:t>36</a:t>
            </a:fld>
            <a:endParaRPr lang="en-A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Growing consumption against 3 production scenarios</a:t>
            </a:r>
          </a:p>
        </p:txBody>
      </p:sp>
      <p:sp>
        <p:nvSpPr>
          <p:cNvPr id="4" name="Slide Number Placeholder 3"/>
          <p:cNvSpPr>
            <a:spLocks noGrp="1"/>
          </p:cNvSpPr>
          <p:nvPr>
            <p:ph type="sldNum" sz="quarter" idx="10"/>
          </p:nvPr>
        </p:nvSpPr>
        <p:spPr/>
        <p:txBody>
          <a:bodyPr/>
          <a:lstStyle/>
          <a:p>
            <a:fld id="{2F1FB81B-8249-4CEF-972C-B4D624674656}" type="slidenum">
              <a:rPr lang="en-AU" smtClean="0"/>
              <a:pPr/>
              <a:t>37</a:t>
            </a:fld>
            <a:endParaRPr lang="en-A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Australian refineries were successful to import crude oil from a diverse range of countries after South East Asian neighbours had peaked. Note UAE replaced Saudi Arabia. </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1FB81B-8249-4CEF-972C-B4D624674656}" type="slidenum">
              <a:rPr lang="en-AU" smtClean="0"/>
              <a:pPr/>
              <a:t>38</a:t>
            </a:fld>
            <a:endParaRPr lang="en-A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We have 3 types of petrol: direct imports, refined in Australian refineries from imported crude and indigenous crude </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1FB81B-8249-4CEF-972C-B4D624674656}" type="slidenum">
              <a:rPr lang="en-AU" smtClean="0"/>
              <a:pPr/>
              <a:t>39</a:t>
            </a:fld>
            <a:endParaRPr lang="en-A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Diesel is also imported from Japan and South Korea</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1FB81B-8249-4CEF-972C-B4D624674656}" type="slidenum">
              <a:rPr lang="en-AU" smtClean="0"/>
              <a:pPr/>
              <a:t>40</a:t>
            </a:fld>
            <a:endParaRPr lang="en-A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Few motorists know that Australia is importing LPG, mainly from UAE and Qatar!</a:t>
            </a:r>
          </a:p>
        </p:txBody>
      </p:sp>
      <p:sp>
        <p:nvSpPr>
          <p:cNvPr id="4" name="Slide Number Placeholder 3"/>
          <p:cNvSpPr>
            <a:spLocks noGrp="1"/>
          </p:cNvSpPr>
          <p:nvPr>
            <p:ph type="sldNum" sz="quarter" idx="10"/>
          </p:nvPr>
        </p:nvSpPr>
        <p:spPr/>
        <p:txBody>
          <a:bodyPr/>
          <a:lstStyle/>
          <a:p>
            <a:fld id="{2F1FB81B-8249-4CEF-972C-B4D624674656}" type="slidenum">
              <a:rPr lang="en-AU" smtClean="0"/>
              <a:pPr/>
              <a:t>41</a:t>
            </a:fld>
            <a:endParaRPr lang="en-A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Table showing Australia is dependent on the ME at 37%</a:t>
            </a:r>
          </a:p>
        </p:txBody>
      </p:sp>
      <p:sp>
        <p:nvSpPr>
          <p:cNvPr id="4" name="Slide Number Placeholder 3"/>
          <p:cNvSpPr>
            <a:spLocks noGrp="1"/>
          </p:cNvSpPr>
          <p:nvPr>
            <p:ph type="sldNum" sz="quarter" idx="10"/>
          </p:nvPr>
        </p:nvSpPr>
        <p:spPr/>
        <p:txBody>
          <a:bodyPr/>
          <a:lstStyle/>
          <a:p>
            <a:fld id="{2F1FB81B-8249-4CEF-972C-B4D624674656}" type="slidenum">
              <a:rPr lang="en-AU" smtClean="0"/>
              <a:pPr/>
              <a:t>42</a:t>
            </a:fld>
            <a:endParaRPr lang="en-A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Demand curve shifted lower in 2000 then developed a kink in 2006</a:t>
            </a:r>
          </a:p>
        </p:txBody>
      </p:sp>
      <p:sp>
        <p:nvSpPr>
          <p:cNvPr id="4" name="Slide Number Placeholder 3"/>
          <p:cNvSpPr>
            <a:spLocks noGrp="1"/>
          </p:cNvSpPr>
          <p:nvPr>
            <p:ph type="sldNum" sz="quarter" idx="10"/>
          </p:nvPr>
        </p:nvSpPr>
        <p:spPr/>
        <p:txBody>
          <a:bodyPr/>
          <a:lstStyle/>
          <a:p>
            <a:fld id="{2F1FB81B-8249-4CEF-972C-B4D624674656}" type="slidenum">
              <a:rPr lang="en-AU" smtClean="0"/>
              <a:pPr/>
              <a:t>43</a:t>
            </a:fld>
            <a:endParaRPr lang="en-A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1FB81B-8249-4CEF-972C-B4D624674656}" type="slidenum">
              <a:rPr lang="en-AU" smtClean="0"/>
              <a:pPr/>
              <a:t>44</a:t>
            </a:fld>
            <a:endParaRPr lang="en-A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2F1FB81B-8249-4CEF-972C-B4D624674656}" type="slidenum">
              <a:rPr lang="en-AU" smtClean="0"/>
              <a:pPr/>
              <a:t>45</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http://www.phaster.com/_peak/basic_peak_oil_primer.html</a:t>
            </a:r>
            <a:endParaRPr lang="en-AU" dirty="0"/>
          </a:p>
        </p:txBody>
      </p:sp>
      <p:sp>
        <p:nvSpPr>
          <p:cNvPr id="4" name="Slide Number Placeholder 3"/>
          <p:cNvSpPr>
            <a:spLocks noGrp="1"/>
          </p:cNvSpPr>
          <p:nvPr>
            <p:ph type="sldNum" sz="quarter" idx="10"/>
          </p:nvPr>
        </p:nvSpPr>
        <p:spPr/>
        <p:txBody>
          <a:bodyPr/>
          <a:lstStyle/>
          <a:p>
            <a:fld id="{2F1FB81B-8249-4CEF-972C-B4D624674656}" type="slidenum">
              <a:rPr lang="en-AU" smtClean="0"/>
              <a:pPr/>
              <a:t>4</a:t>
            </a:fld>
            <a:endParaRPr lang="en-A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Graph</a:t>
            </a:r>
            <a:r>
              <a:rPr lang="en-AU" sz="1200" kern="1200" baseline="0" dirty="0" smtClean="0">
                <a:solidFill>
                  <a:schemeClr val="tx1"/>
                </a:solidFill>
                <a:latin typeface="+mn-lt"/>
                <a:ea typeface="+mn-ea"/>
                <a:cs typeface="+mn-cs"/>
              </a:rPr>
              <a:t> from EIA Annual Energy Outlook, May 2013. Actual production so far followed high scenario</a:t>
            </a:r>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1FB81B-8249-4CEF-972C-B4D624674656}" type="slidenum">
              <a:rPr lang="en-AU" smtClean="0"/>
              <a:pPr/>
              <a:t>46</a:t>
            </a:fld>
            <a:endParaRPr lang="en-A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The following graph shows the permanent battle in shale oil fields to grow production. As an example in </a:t>
            </a:r>
            <a:r>
              <a:rPr lang="en-AU" sz="1200" kern="1200" dirty="0" err="1" smtClean="0">
                <a:solidFill>
                  <a:schemeClr val="tx1"/>
                </a:solidFill>
                <a:latin typeface="+mn-lt"/>
                <a:ea typeface="+mn-ea"/>
                <a:cs typeface="+mn-cs"/>
              </a:rPr>
              <a:t>Bakken</a:t>
            </a:r>
            <a:r>
              <a:rPr lang="en-AU" sz="1200" kern="1200" dirty="0" smtClean="0">
                <a:solidFill>
                  <a:schemeClr val="tx1"/>
                </a:solidFill>
                <a:latin typeface="+mn-lt"/>
                <a:ea typeface="+mn-ea"/>
                <a:cs typeface="+mn-cs"/>
              </a:rPr>
              <a:t>, decline in old wells has now reached 60 kb/d EVERY MONTH which is 6.3 % of production (red columns), up from 5.5 % 2 years ago.</a:t>
            </a:r>
          </a:p>
          <a:p>
            <a:r>
              <a:rPr lang="en-AU" sz="1200" kern="1200" dirty="0" smtClean="0">
                <a:solidFill>
                  <a:schemeClr val="tx1"/>
                </a:solidFill>
                <a:latin typeface="+mn-lt"/>
                <a:ea typeface="+mn-ea"/>
                <a:cs typeface="+mn-cs"/>
              </a:rPr>
              <a:t>For November 2013, it is expected that new wells (blue columns) will yield 85 kb/d so the net increase is only 85-60=25 Kb/d. As the monthly decline is increasing with the number of old wells, drilling of new wells has to ever increase. Once this is no longer possible, production will peak.</a:t>
            </a:r>
          </a:p>
          <a:p>
            <a:r>
              <a:rPr lang="en-AU" sz="1200" kern="1200" dirty="0" smtClean="0">
                <a:solidFill>
                  <a:schemeClr val="tx1"/>
                </a:solidFill>
                <a:latin typeface="+mn-lt"/>
                <a:ea typeface="+mn-ea"/>
                <a:cs typeface="+mn-cs"/>
              </a:rPr>
              <a:t> </a:t>
            </a:r>
          </a:p>
          <a:p>
            <a:r>
              <a:rPr lang="en-AU" sz="1200" kern="1200" dirty="0" smtClean="0">
                <a:solidFill>
                  <a:schemeClr val="tx1"/>
                </a:solidFill>
                <a:latin typeface="+mn-lt"/>
                <a:ea typeface="+mn-ea"/>
                <a:cs typeface="+mn-cs"/>
              </a:rPr>
              <a:t>Data from: AEO 2013 </a:t>
            </a:r>
            <a:r>
              <a:rPr lang="en-AU" sz="1200" u="sng" kern="1200" dirty="0" smtClean="0">
                <a:solidFill>
                  <a:schemeClr val="tx1"/>
                </a:solidFill>
                <a:latin typeface="+mn-lt"/>
                <a:ea typeface="+mn-ea"/>
                <a:cs typeface="+mn-cs"/>
                <a:hlinkClick r:id="rId3"/>
              </a:rPr>
              <a:t>http://www.eia.gov/forecasts/aeo/pdf/0383(2013).pdf</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Short term energy outlook </a:t>
            </a:r>
            <a:r>
              <a:rPr lang="en-AU" sz="1200" u="sng" kern="1200" dirty="0" smtClean="0">
                <a:solidFill>
                  <a:schemeClr val="tx1"/>
                </a:solidFill>
                <a:latin typeface="+mn-lt"/>
                <a:ea typeface="+mn-ea"/>
                <a:cs typeface="+mn-cs"/>
                <a:hlinkClick r:id="rId4"/>
              </a:rPr>
              <a:t>http://www.eia.gov/forecasts/steo/report/</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and Drilling Report Oct 2013 </a:t>
            </a:r>
            <a:r>
              <a:rPr lang="en-AU" sz="1200" u="sng" kern="1200" dirty="0" smtClean="0">
                <a:solidFill>
                  <a:schemeClr val="tx1"/>
                </a:solidFill>
                <a:latin typeface="+mn-lt"/>
                <a:ea typeface="+mn-ea"/>
                <a:cs typeface="+mn-cs"/>
                <a:hlinkClick r:id="rId5"/>
              </a:rPr>
              <a:t>http://www.eia.gov/todayinenergy/detail.cfm?id=13471</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F1FB81B-8249-4CEF-972C-B4D624674656}" type="slidenum">
              <a:rPr lang="en-AU" smtClean="0"/>
              <a:pPr/>
              <a:t>47</a:t>
            </a:fld>
            <a:endParaRPr lang="en-A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This typical production profile of a shale oil play shows the steep declines experienced in such an oil supply system. If, for argument sake, drilling were to stop (e.g. in another credit crunch) total production would follow these declining lines.</a:t>
            </a:r>
          </a:p>
          <a:p>
            <a:endParaRPr lang="en-AU" dirty="0"/>
          </a:p>
        </p:txBody>
      </p:sp>
      <p:sp>
        <p:nvSpPr>
          <p:cNvPr id="4" name="Slide Number Placeholder 3"/>
          <p:cNvSpPr>
            <a:spLocks noGrp="1"/>
          </p:cNvSpPr>
          <p:nvPr>
            <p:ph type="sldNum" sz="quarter" idx="10"/>
          </p:nvPr>
        </p:nvSpPr>
        <p:spPr/>
        <p:txBody>
          <a:bodyPr/>
          <a:lstStyle/>
          <a:p>
            <a:fld id="{2F1FB81B-8249-4CEF-972C-B4D624674656}" type="slidenum">
              <a:rPr lang="en-AU" smtClean="0"/>
              <a:pPr/>
              <a:t>48</a:t>
            </a:fld>
            <a:endParaRPr lang="en-A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If gas production projection is too</a:t>
            </a:r>
            <a:r>
              <a:rPr lang="en-AU" baseline="0" dirty="0" smtClean="0"/>
              <a:t> optimistic by just 10 % there will be no exports.</a:t>
            </a:r>
          </a:p>
          <a:p>
            <a:r>
              <a:rPr lang="en-AU" baseline="0" dirty="0" smtClean="0"/>
              <a:t>If global warming forces US to replace coal with gas, consumption would skyrocket</a:t>
            </a:r>
          </a:p>
          <a:p>
            <a:r>
              <a:rPr lang="en-AU" smtClean="0"/>
              <a:t>http://turnkeyoil.com/2012/10/14/eog-resources-goes-all-in-on-oil-unlike-cash-strapped-encana-eog-eca/</a:t>
            </a:r>
            <a:endParaRPr lang="en-AU" dirty="0"/>
          </a:p>
        </p:txBody>
      </p:sp>
      <p:sp>
        <p:nvSpPr>
          <p:cNvPr id="4" name="Slide Number Placeholder 3"/>
          <p:cNvSpPr>
            <a:spLocks noGrp="1"/>
          </p:cNvSpPr>
          <p:nvPr>
            <p:ph type="sldNum" sz="quarter" idx="10"/>
          </p:nvPr>
        </p:nvSpPr>
        <p:spPr/>
        <p:txBody>
          <a:bodyPr/>
          <a:lstStyle/>
          <a:p>
            <a:fld id="{2F1FB81B-8249-4CEF-972C-B4D624674656}" type="slidenum">
              <a:rPr lang="en-AU" smtClean="0"/>
              <a:pPr/>
              <a:t>49</a:t>
            </a:fld>
            <a:endParaRPr lang="en-A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Quantitative Easing (printing money) keeps alive economy which can actually not afford high oil prices. QE also helps to finance drilling cost of US shale oil &amp; gas.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http://www.reportingoilandgas.org/oil-money-not-efficiently-managed-report/</a:t>
            </a:r>
          </a:p>
        </p:txBody>
      </p:sp>
      <p:sp>
        <p:nvSpPr>
          <p:cNvPr id="4" name="Slide Number Placeholder 3"/>
          <p:cNvSpPr>
            <a:spLocks noGrp="1"/>
          </p:cNvSpPr>
          <p:nvPr>
            <p:ph type="sldNum" sz="quarter" idx="10"/>
          </p:nvPr>
        </p:nvSpPr>
        <p:spPr/>
        <p:txBody>
          <a:bodyPr/>
          <a:lstStyle/>
          <a:p>
            <a:fld id="{2F1FB81B-8249-4CEF-972C-B4D624674656}" type="slidenum">
              <a:rPr lang="en-AU" smtClean="0"/>
              <a:pPr/>
              <a:t>50</a:t>
            </a:fld>
            <a:endParaRPr lang="en-A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Half of oil burnable in 2000-2050 to keep us within 2 degrees warming has been used up as we hit 400 </a:t>
            </a:r>
            <a:r>
              <a:rPr lang="en-AU" sz="1200" kern="1200" dirty="0" err="1" smtClean="0">
                <a:solidFill>
                  <a:schemeClr val="tx1"/>
                </a:solidFill>
                <a:latin typeface="+mn-lt"/>
                <a:ea typeface="+mn-ea"/>
                <a:cs typeface="+mn-cs"/>
              </a:rPr>
              <a:t>ppm</a:t>
            </a:r>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1FB81B-8249-4CEF-972C-B4D624674656}" type="slidenum">
              <a:rPr lang="en-AU" smtClean="0"/>
              <a:pPr/>
              <a:t>51</a:t>
            </a:fld>
            <a:endParaRPr lang="en-A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Governments think we can have another 30 years of fossil fuel driven traffic</a:t>
            </a:r>
          </a:p>
        </p:txBody>
      </p:sp>
      <p:sp>
        <p:nvSpPr>
          <p:cNvPr id="4" name="Slide Number Placeholder 3"/>
          <p:cNvSpPr>
            <a:spLocks noGrp="1"/>
          </p:cNvSpPr>
          <p:nvPr>
            <p:ph type="sldNum" sz="quarter" idx="10"/>
          </p:nvPr>
        </p:nvSpPr>
        <p:spPr/>
        <p:txBody>
          <a:bodyPr/>
          <a:lstStyle/>
          <a:p>
            <a:fld id="{2F1FB81B-8249-4CEF-972C-B4D624674656}" type="slidenum">
              <a:rPr lang="en-AU" smtClean="0"/>
              <a:pPr/>
              <a:t>52</a:t>
            </a:fld>
            <a:endParaRPr lang="en-A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Assuming that burning gas produces 50% less CO2 than coal, the growth rate of gas should not be more than twice the decline rate of coal otherwise emissions increase. In this graph this is clearly not the case.</a:t>
            </a:r>
          </a:p>
        </p:txBody>
      </p:sp>
      <p:sp>
        <p:nvSpPr>
          <p:cNvPr id="4" name="Slide Number Placeholder 3"/>
          <p:cNvSpPr>
            <a:spLocks noGrp="1"/>
          </p:cNvSpPr>
          <p:nvPr>
            <p:ph type="sldNum" sz="quarter" idx="10"/>
          </p:nvPr>
        </p:nvSpPr>
        <p:spPr/>
        <p:txBody>
          <a:bodyPr/>
          <a:lstStyle/>
          <a:p>
            <a:fld id="{2F1FB81B-8249-4CEF-972C-B4D624674656}" type="slidenum">
              <a:rPr lang="en-AU" smtClean="0"/>
              <a:pPr/>
              <a:t>53</a:t>
            </a:fld>
            <a:endParaRPr lang="en-A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1FB81B-8249-4CEF-972C-B4D624674656}" type="slidenum">
              <a:rPr lang="en-AU" smtClean="0"/>
              <a:pPr/>
              <a:t>54</a:t>
            </a:fld>
            <a:endParaRPr lang="en-A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http://carbonsimplicity.files.wordpress.com/2009/12/abbott-moir.jpg</a:t>
            </a:r>
          </a:p>
        </p:txBody>
      </p:sp>
      <p:sp>
        <p:nvSpPr>
          <p:cNvPr id="4" name="Slide Number Placeholder 3"/>
          <p:cNvSpPr>
            <a:spLocks noGrp="1"/>
          </p:cNvSpPr>
          <p:nvPr>
            <p:ph type="sldNum" sz="quarter" idx="10"/>
          </p:nvPr>
        </p:nvSpPr>
        <p:spPr/>
        <p:txBody>
          <a:bodyPr/>
          <a:lstStyle/>
          <a:p>
            <a:fld id="{2F1FB81B-8249-4CEF-972C-B4D624674656}" type="slidenum">
              <a:rPr lang="en-AU" smtClean="0"/>
              <a:pPr/>
              <a:t>55</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dirty="0" smtClean="0">
                <a:solidFill>
                  <a:schemeClr val="tx1"/>
                </a:solidFill>
                <a:latin typeface="+mn-lt"/>
                <a:ea typeface="+mn-ea"/>
                <a:cs typeface="+mn-cs"/>
              </a:rPr>
              <a:t>Will the </a:t>
            </a:r>
            <a:r>
              <a:rPr lang="en-AU" sz="1200" b="1" kern="1200" dirty="0" err="1" smtClean="0">
                <a:solidFill>
                  <a:schemeClr val="tx1"/>
                </a:solidFill>
                <a:latin typeface="+mn-lt"/>
                <a:ea typeface="+mn-ea"/>
                <a:cs typeface="+mn-cs"/>
              </a:rPr>
              <a:t>Bakken</a:t>
            </a:r>
            <a:r>
              <a:rPr lang="en-AU" sz="1200" b="1" kern="1200" dirty="0" smtClean="0">
                <a:solidFill>
                  <a:schemeClr val="tx1"/>
                </a:solidFill>
                <a:latin typeface="+mn-lt"/>
                <a:ea typeface="+mn-ea"/>
                <a:cs typeface="+mn-cs"/>
              </a:rPr>
              <a:t> “Red Queen” Have to Run Faster?</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Further growth is function of number of drilling rigs and well productivity. Once most “sweet spots” have been drilled, growth will slow and there will be a peak because new wells may no longer fully offset decline in older wells. </a:t>
            </a:r>
          </a:p>
          <a:p>
            <a:r>
              <a:rPr lang="en-AU" sz="1200" u="sng" kern="1200" dirty="0" smtClean="0">
                <a:solidFill>
                  <a:schemeClr val="tx1"/>
                </a:solidFill>
                <a:latin typeface="+mn-lt"/>
                <a:ea typeface="+mn-ea"/>
                <a:cs typeface="+mn-cs"/>
                <a:hlinkClick r:id="rId3"/>
              </a:rPr>
              <a:t>http://www.theoildrum.com/node/10102</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F1FB81B-8249-4CEF-972C-B4D624674656}" type="slidenum">
              <a:rPr lang="en-AU" smtClean="0"/>
              <a:pPr/>
              <a:t>8</a:t>
            </a:fld>
            <a:endParaRPr lang="en-A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dirty="0" smtClean="0">
                <a:solidFill>
                  <a:schemeClr val="tx1"/>
                </a:solidFill>
                <a:latin typeface="+mn-lt"/>
                <a:ea typeface="+mn-ea"/>
                <a:cs typeface="+mn-cs"/>
              </a:rPr>
              <a:t>Calculations to replace petrol and diesel</a:t>
            </a:r>
          </a:p>
          <a:p>
            <a:r>
              <a:rPr lang="en-AU" sz="1200" kern="1200" dirty="0" smtClean="0">
                <a:solidFill>
                  <a:schemeClr val="tx1"/>
                </a:solidFill>
                <a:latin typeface="+mn-lt"/>
                <a:ea typeface="+mn-ea"/>
                <a:cs typeface="+mn-cs"/>
              </a:rPr>
              <a:t>So how much gas would we need to replace all diesel and petrol by compressed natural gas (CNG) or liquefied natural gas (LNG)? </a:t>
            </a:r>
          </a:p>
          <a:p>
            <a:r>
              <a:rPr lang="en-AU" sz="1200" kern="1200" dirty="0" smtClean="0">
                <a:solidFill>
                  <a:schemeClr val="tx1"/>
                </a:solidFill>
                <a:latin typeface="+mn-lt"/>
                <a:ea typeface="+mn-ea"/>
                <a:cs typeface="+mn-cs"/>
              </a:rPr>
              <a:t>That’s 160 PJ pa for diesel and 215 PJ pa for petrol, in total the equivalent of 1.7 LNG export trains @ 4 </a:t>
            </a:r>
            <a:r>
              <a:rPr lang="en-AU" sz="1200" kern="1200" dirty="0" err="1" smtClean="0">
                <a:solidFill>
                  <a:schemeClr val="tx1"/>
                </a:solidFill>
                <a:latin typeface="+mn-lt"/>
                <a:ea typeface="+mn-ea"/>
                <a:cs typeface="+mn-cs"/>
              </a:rPr>
              <a:t>mt</a:t>
            </a:r>
            <a:r>
              <a:rPr lang="en-AU" sz="1200" kern="1200" dirty="0" smtClean="0">
                <a:solidFill>
                  <a:schemeClr val="tx1"/>
                </a:solidFill>
                <a:latin typeface="+mn-lt"/>
                <a:ea typeface="+mn-ea"/>
                <a:cs typeface="+mn-cs"/>
              </a:rPr>
              <a:t> pa. The problem is of course that Queensland is building these export facilities right now in Gladstone, instead of using and distributing this gas along the East coast as transport fuel</a:t>
            </a:r>
          </a:p>
        </p:txBody>
      </p:sp>
      <p:sp>
        <p:nvSpPr>
          <p:cNvPr id="4" name="Slide Number Placeholder 3"/>
          <p:cNvSpPr>
            <a:spLocks noGrp="1"/>
          </p:cNvSpPr>
          <p:nvPr>
            <p:ph type="sldNum" sz="quarter" idx="10"/>
          </p:nvPr>
        </p:nvSpPr>
        <p:spPr/>
        <p:txBody>
          <a:bodyPr/>
          <a:lstStyle/>
          <a:p>
            <a:fld id="{2F1FB81B-8249-4CEF-972C-B4D624674656}" type="slidenum">
              <a:rPr lang="en-AU" smtClean="0"/>
              <a:pPr/>
              <a:t>56</a:t>
            </a:fld>
            <a:endParaRPr lang="en-A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2F1FB81B-8249-4CEF-972C-B4D624674656}" type="slidenum">
              <a:rPr lang="en-AU" smtClean="0"/>
              <a:pPr/>
              <a:t>57</a:t>
            </a:fld>
            <a:endParaRPr lang="en-A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http://thegraph.com/2010/12/think-tank-for-teapartiers/</a:t>
            </a:r>
            <a:endParaRPr lang="en-AU" dirty="0"/>
          </a:p>
        </p:txBody>
      </p:sp>
      <p:sp>
        <p:nvSpPr>
          <p:cNvPr id="4" name="Slide Number Placeholder 3"/>
          <p:cNvSpPr>
            <a:spLocks noGrp="1"/>
          </p:cNvSpPr>
          <p:nvPr>
            <p:ph type="sldNum" sz="quarter" idx="10"/>
          </p:nvPr>
        </p:nvSpPr>
        <p:spPr/>
        <p:txBody>
          <a:bodyPr/>
          <a:lstStyle/>
          <a:p>
            <a:fld id="{2F1FB81B-8249-4CEF-972C-B4D624674656}" type="slidenum">
              <a:rPr lang="en-AU" smtClean="0"/>
              <a:pPr/>
              <a:t>58</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Big fields are developed first. July 1988: Alpha Piper accident </a:t>
            </a:r>
            <a:r>
              <a:rPr lang="en-AU" sz="1200" u="sng" kern="1200" dirty="0" smtClean="0">
                <a:solidFill>
                  <a:schemeClr val="tx1"/>
                </a:solidFill>
                <a:latin typeface="+mn-lt"/>
                <a:ea typeface="+mn-ea"/>
                <a:cs typeface="+mn-cs"/>
                <a:hlinkClick r:id="rId3"/>
              </a:rPr>
              <a:t>http://en.wikipedia.org/wiki/Piper_Alpha</a:t>
            </a:r>
            <a:r>
              <a:rPr lang="en-AU" sz="1200" kern="1200" dirty="0" smtClean="0">
                <a:solidFill>
                  <a:schemeClr val="tx1"/>
                </a:solidFill>
                <a:latin typeface="+mn-lt"/>
                <a:ea typeface="+mn-ea"/>
                <a:cs typeface="+mn-cs"/>
              </a:rPr>
              <a:t> caused the dip BUT the 1</a:t>
            </a:r>
            <a:r>
              <a:rPr lang="en-AU" sz="1200" kern="1200" baseline="30000" dirty="0" smtClean="0">
                <a:solidFill>
                  <a:schemeClr val="tx1"/>
                </a:solidFill>
                <a:latin typeface="+mn-lt"/>
                <a:ea typeface="+mn-ea"/>
                <a:cs typeface="+mn-cs"/>
              </a:rPr>
              <a:t>st</a:t>
            </a:r>
            <a:r>
              <a:rPr lang="en-AU" sz="1200" kern="1200" dirty="0" smtClean="0">
                <a:solidFill>
                  <a:schemeClr val="tx1"/>
                </a:solidFill>
                <a:latin typeface="+mn-lt"/>
                <a:ea typeface="+mn-ea"/>
                <a:cs typeface="+mn-cs"/>
              </a:rPr>
              <a:t> peak had already happened BEFORE the accident. Peaking of Brent, Piper, </a:t>
            </a:r>
            <a:r>
              <a:rPr lang="en-AU" sz="1200" kern="1200" dirty="0" err="1" smtClean="0">
                <a:solidFill>
                  <a:schemeClr val="tx1"/>
                </a:solidFill>
                <a:latin typeface="+mn-lt"/>
                <a:ea typeface="+mn-ea"/>
                <a:cs typeface="+mn-cs"/>
              </a:rPr>
              <a:t>Ninian</a:t>
            </a:r>
            <a:r>
              <a:rPr lang="en-AU" sz="1200" kern="1200" dirty="0" smtClean="0">
                <a:solidFill>
                  <a:schemeClr val="tx1"/>
                </a:solidFill>
                <a:latin typeface="+mn-lt"/>
                <a:ea typeface="+mn-ea"/>
                <a:cs typeface="+mn-cs"/>
              </a:rPr>
              <a:t> came earlier than expected. 2</a:t>
            </a:r>
            <a:r>
              <a:rPr lang="en-AU" sz="1200" kern="1200" baseline="30000" dirty="0" smtClean="0">
                <a:solidFill>
                  <a:schemeClr val="tx1"/>
                </a:solidFill>
                <a:latin typeface="+mn-lt"/>
                <a:ea typeface="+mn-ea"/>
                <a:cs typeface="+mn-cs"/>
              </a:rPr>
              <a:t>nd</a:t>
            </a:r>
            <a:r>
              <a:rPr lang="en-AU" sz="1200" kern="1200" dirty="0" smtClean="0">
                <a:solidFill>
                  <a:schemeClr val="tx1"/>
                </a:solidFill>
                <a:latin typeface="+mn-lt"/>
                <a:ea typeface="+mn-ea"/>
                <a:cs typeface="+mn-cs"/>
              </a:rPr>
              <a:t> peak from many small fields. Buzzard a small hump on declining curve</a:t>
            </a:r>
          </a:p>
          <a:p>
            <a:endParaRPr lang="en-AU" dirty="0"/>
          </a:p>
        </p:txBody>
      </p:sp>
      <p:sp>
        <p:nvSpPr>
          <p:cNvPr id="4" name="Slide Number Placeholder 3"/>
          <p:cNvSpPr>
            <a:spLocks noGrp="1"/>
          </p:cNvSpPr>
          <p:nvPr>
            <p:ph type="sldNum" sz="quarter" idx="10"/>
          </p:nvPr>
        </p:nvSpPr>
        <p:spPr/>
        <p:txBody>
          <a:bodyPr/>
          <a:lstStyle/>
          <a:p>
            <a:fld id="{2F1FB81B-8249-4CEF-972C-B4D624674656}" type="slidenum">
              <a:rPr lang="en-AU" smtClean="0"/>
              <a:pPr/>
              <a:t>9</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Consider this graph when there is talk about the Asian Century which totally dependent on the Middle East</a:t>
            </a:r>
          </a:p>
        </p:txBody>
      </p:sp>
      <p:sp>
        <p:nvSpPr>
          <p:cNvPr id="4" name="Slide Number Placeholder 3"/>
          <p:cNvSpPr>
            <a:spLocks noGrp="1"/>
          </p:cNvSpPr>
          <p:nvPr>
            <p:ph type="sldNum" sz="quarter" idx="10"/>
          </p:nvPr>
        </p:nvSpPr>
        <p:spPr/>
        <p:txBody>
          <a:bodyPr/>
          <a:lstStyle/>
          <a:p>
            <a:fld id="{2F1FB81B-8249-4CEF-972C-B4D624674656}" type="slidenum">
              <a:rPr lang="en-AU" smtClean="0"/>
              <a:pPr/>
              <a:t>10</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1FB81B-8249-4CEF-972C-B4D624674656}" type="slidenum">
              <a:rPr lang="en-AU" smtClean="0"/>
              <a:pPr/>
              <a:t>11</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u="sng" kern="1200" dirty="0" smtClean="0">
                <a:solidFill>
                  <a:schemeClr val="tx1"/>
                </a:solidFill>
                <a:latin typeface="+mn-lt"/>
                <a:ea typeface="+mn-ea"/>
                <a:cs typeface="+mn-cs"/>
                <a:hlinkClick r:id="rId3"/>
              </a:rPr>
              <a:t>http://crudeoilpeak.info/wikileaks-cable-from-riyadh-implied-saudis-could-pump-only-9-8-mbd-in-2011</a:t>
            </a:r>
            <a:r>
              <a:rPr lang="en-AU" sz="1200" kern="1200" dirty="0" smtClean="0">
                <a:solidFill>
                  <a:schemeClr val="tx1"/>
                </a:solidFill>
                <a:latin typeface="+mn-lt"/>
                <a:ea typeface="+mn-ea"/>
                <a:cs typeface="+mn-cs"/>
              </a:rPr>
              <a:t> </a:t>
            </a:r>
          </a:p>
          <a:p>
            <a:r>
              <a:rPr lang="en-AU" sz="1200" kern="1200" dirty="0" smtClean="0">
                <a:solidFill>
                  <a:schemeClr val="tx1"/>
                </a:solidFill>
                <a:latin typeface="+mn-lt"/>
                <a:ea typeface="+mn-ea"/>
                <a:cs typeface="+mn-cs"/>
              </a:rPr>
              <a:t> </a:t>
            </a:r>
          </a:p>
          <a:p>
            <a:r>
              <a:rPr lang="en-AU" sz="1200" kern="1200" dirty="0" smtClean="0">
                <a:solidFill>
                  <a:schemeClr val="tx1"/>
                </a:solidFill>
                <a:latin typeface="+mn-lt"/>
                <a:ea typeface="+mn-ea"/>
                <a:cs typeface="+mn-cs"/>
              </a:rPr>
              <a:t>Saudi Arabia’s production decline 2006/07 caused high oil prices and recession in the US. Supply boost to cover Chinese demand for Olympic Games in 2008. Collapse of Lehman Brothers and resulting GFC was triggered by convergence of high oil prices and accumulated debt crisis</a:t>
            </a:r>
            <a:endParaRPr lang="en-A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F1FB81B-8249-4CEF-972C-B4D624674656}" type="slidenum">
              <a:rPr lang="en-AU" smtClean="0"/>
              <a:pPr/>
              <a:t>12</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BFD4F29-D8CF-4C46-9A68-1DDC2E3CC370}" type="datetimeFigureOut">
              <a:rPr lang="en-US" smtClean="0"/>
              <a:pPr/>
              <a:t>11/3/2013</a:t>
            </a:fld>
            <a:endParaRPr lang="en-AU"/>
          </a:p>
        </p:txBody>
      </p:sp>
      <p:sp>
        <p:nvSpPr>
          <p:cNvPr id="2" name="Footer Placeholder 1"/>
          <p:cNvSpPr>
            <a:spLocks noGrp="1"/>
          </p:cNvSpPr>
          <p:nvPr>
            <p:ph type="ftr" sz="quarter" idx="11"/>
          </p:nvPr>
        </p:nvSpPr>
        <p:spPr/>
        <p:txBody>
          <a:bodyPr/>
          <a:lstStyle/>
          <a:p>
            <a:endParaRPr lang="en-AU"/>
          </a:p>
        </p:txBody>
      </p:sp>
      <p:sp>
        <p:nvSpPr>
          <p:cNvPr id="15" name="Slide Number Placeholder 14"/>
          <p:cNvSpPr>
            <a:spLocks noGrp="1"/>
          </p:cNvSpPr>
          <p:nvPr>
            <p:ph type="sldNum" sz="quarter" idx="12"/>
          </p:nvPr>
        </p:nvSpPr>
        <p:spPr>
          <a:xfrm>
            <a:off x="8229600" y="6473952"/>
            <a:ext cx="758952" cy="246888"/>
          </a:xfrm>
        </p:spPr>
        <p:txBody>
          <a:bodyPr/>
          <a:lstStyle/>
          <a:p>
            <a:fld id="{DE9C2A45-25B8-4F66-8063-A5E959E348C1}"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FD4F29-D8CF-4C46-9A68-1DDC2E3CC370}" type="datetimeFigureOut">
              <a:rPr lang="en-US" smtClean="0"/>
              <a:pPr/>
              <a:t>11/3/2013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E9C2A45-25B8-4F66-8063-A5E959E348C1}"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FD4F29-D8CF-4C46-9A68-1DDC2E3CC370}" type="datetimeFigureOut">
              <a:rPr lang="en-US" smtClean="0"/>
              <a:pPr/>
              <a:t>11/3/2013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E9C2A45-25B8-4F66-8063-A5E959E348C1}"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BFD4F29-D8CF-4C46-9A68-1DDC2E3CC370}" type="datetimeFigureOut">
              <a:rPr lang="en-US" smtClean="0"/>
              <a:pPr/>
              <a:t>11/3/2013</a:t>
            </a:fld>
            <a:endParaRPr lang="en-AU"/>
          </a:p>
        </p:txBody>
      </p:sp>
      <p:sp>
        <p:nvSpPr>
          <p:cNvPr id="19" name="Footer Placeholder 18"/>
          <p:cNvSpPr>
            <a:spLocks noGrp="1"/>
          </p:cNvSpPr>
          <p:nvPr>
            <p:ph type="ftr" sz="quarter" idx="11"/>
          </p:nvPr>
        </p:nvSpPr>
        <p:spPr>
          <a:xfrm>
            <a:off x="3581400" y="76200"/>
            <a:ext cx="2895600" cy="288925"/>
          </a:xfrm>
        </p:spPr>
        <p:txBody>
          <a:bodyPr/>
          <a:lstStyle/>
          <a:p>
            <a:endParaRPr lang="en-AU"/>
          </a:p>
        </p:txBody>
      </p:sp>
      <p:sp>
        <p:nvSpPr>
          <p:cNvPr id="16" name="Slide Number Placeholder 15"/>
          <p:cNvSpPr>
            <a:spLocks noGrp="1"/>
          </p:cNvSpPr>
          <p:nvPr>
            <p:ph type="sldNum" sz="quarter" idx="12"/>
          </p:nvPr>
        </p:nvSpPr>
        <p:spPr>
          <a:xfrm>
            <a:off x="8229600" y="6473952"/>
            <a:ext cx="758952" cy="246888"/>
          </a:xfrm>
        </p:spPr>
        <p:txBody>
          <a:bodyPr/>
          <a:lstStyle/>
          <a:p>
            <a:fld id="{DE9C2A45-25B8-4F66-8063-A5E959E348C1}"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BFD4F29-D8CF-4C46-9A68-1DDC2E3CC370}" type="datetimeFigureOut">
              <a:rPr lang="en-US" smtClean="0"/>
              <a:pPr/>
              <a:t>11/3/2013</a:t>
            </a:fld>
            <a:endParaRPr lang="en-AU"/>
          </a:p>
        </p:txBody>
      </p:sp>
      <p:sp>
        <p:nvSpPr>
          <p:cNvPr id="11" name="Footer Placeholder 10"/>
          <p:cNvSpPr>
            <a:spLocks noGrp="1"/>
          </p:cNvSpPr>
          <p:nvPr>
            <p:ph type="ftr" sz="quarter" idx="11"/>
          </p:nvPr>
        </p:nvSpPr>
        <p:spPr/>
        <p:txBody>
          <a:bodyPr/>
          <a:lstStyle/>
          <a:p>
            <a:endParaRPr lang="en-AU"/>
          </a:p>
        </p:txBody>
      </p:sp>
      <p:sp>
        <p:nvSpPr>
          <p:cNvPr id="16" name="Slide Number Placeholder 15"/>
          <p:cNvSpPr>
            <a:spLocks noGrp="1"/>
          </p:cNvSpPr>
          <p:nvPr>
            <p:ph type="sldNum" sz="quarter" idx="12"/>
          </p:nvPr>
        </p:nvSpPr>
        <p:spPr/>
        <p:txBody>
          <a:bodyPr/>
          <a:lstStyle/>
          <a:p>
            <a:fld id="{DE9C2A45-25B8-4F66-8063-A5E959E348C1}" type="slidenum">
              <a:rPr lang="en-AU" smtClean="0"/>
              <a:pPr/>
              <a:t>‹#›</a:t>
            </a:fld>
            <a:endParaRPr lang="en-AU"/>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BFD4F29-D8CF-4C46-9A68-1DDC2E3CC370}" type="datetimeFigureOut">
              <a:rPr lang="en-US" smtClean="0"/>
              <a:pPr/>
              <a:t>11/3/2013</a:t>
            </a:fld>
            <a:endParaRPr lang="en-AU"/>
          </a:p>
        </p:txBody>
      </p:sp>
      <p:sp>
        <p:nvSpPr>
          <p:cNvPr id="10" name="Footer Placeholder 9"/>
          <p:cNvSpPr>
            <a:spLocks noGrp="1"/>
          </p:cNvSpPr>
          <p:nvPr>
            <p:ph type="ftr" sz="quarter" idx="11"/>
          </p:nvPr>
        </p:nvSpPr>
        <p:spPr/>
        <p:txBody>
          <a:bodyPr/>
          <a:lstStyle/>
          <a:p>
            <a:endParaRPr lang="en-AU"/>
          </a:p>
        </p:txBody>
      </p:sp>
      <p:sp>
        <p:nvSpPr>
          <p:cNvPr id="31" name="Slide Number Placeholder 30"/>
          <p:cNvSpPr>
            <a:spLocks noGrp="1"/>
          </p:cNvSpPr>
          <p:nvPr>
            <p:ph type="sldNum" sz="quarter" idx="12"/>
          </p:nvPr>
        </p:nvSpPr>
        <p:spPr/>
        <p:txBody>
          <a:bodyPr/>
          <a:lstStyle/>
          <a:p>
            <a:fld id="{DE9C2A45-25B8-4F66-8063-A5E959E348C1}"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BFD4F29-D8CF-4C46-9A68-1DDC2E3CC370}" type="datetimeFigureOut">
              <a:rPr lang="en-US" smtClean="0"/>
              <a:pPr/>
              <a:t>11/3/2013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8229600" y="6477000"/>
            <a:ext cx="762000" cy="246888"/>
          </a:xfrm>
        </p:spPr>
        <p:txBody>
          <a:bodyPr/>
          <a:lstStyle/>
          <a:p>
            <a:fld id="{DE9C2A45-25B8-4F66-8063-A5E959E348C1}" type="slidenum">
              <a:rPr lang="en-AU" smtClean="0"/>
              <a:pPr/>
              <a:t>‹#›</a:t>
            </a:fld>
            <a:endParaRPr lang="en-AU"/>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BFD4F29-D8CF-4C46-9A68-1DDC2E3CC370}" type="datetimeFigureOut">
              <a:rPr lang="en-US" smtClean="0"/>
              <a:pPr/>
              <a:t>11/3/2013</a:t>
            </a:fld>
            <a:endParaRPr lang="en-AU"/>
          </a:p>
        </p:txBody>
      </p:sp>
      <p:sp>
        <p:nvSpPr>
          <p:cNvPr id="21" name="Footer Placeholder 20"/>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E9C2A45-25B8-4F66-8063-A5E959E348C1}"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FD4F29-D8CF-4C46-9A68-1DDC2E3CC370}" type="datetimeFigureOut">
              <a:rPr lang="en-US" smtClean="0"/>
              <a:pPr/>
              <a:t>11/3/2013</a:t>
            </a:fld>
            <a:endParaRPr lang="en-AU"/>
          </a:p>
        </p:txBody>
      </p:sp>
      <p:sp>
        <p:nvSpPr>
          <p:cNvPr id="24" name="Footer Placeholder 23"/>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E9C2A45-25B8-4F66-8063-A5E959E348C1}"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BFD4F29-D8CF-4C46-9A68-1DDC2E3CC370}" type="datetimeFigureOut">
              <a:rPr lang="en-US" smtClean="0"/>
              <a:pPr/>
              <a:t>11/3/2013</a:t>
            </a:fld>
            <a:endParaRPr lang="en-AU"/>
          </a:p>
        </p:txBody>
      </p:sp>
      <p:sp>
        <p:nvSpPr>
          <p:cNvPr id="29" name="Footer Placeholder 28"/>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E9C2A45-25B8-4F66-8063-A5E959E348C1}"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BFD4F29-D8CF-4C46-9A68-1DDC2E3CC370}" type="datetimeFigureOut">
              <a:rPr lang="en-US" smtClean="0"/>
              <a:pPr/>
              <a:t>11/3/2013</a:t>
            </a:fld>
            <a:endParaRPr lang="en-AU"/>
          </a:p>
        </p:txBody>
      </p:sp>
      <p:sp>
        <p:nvSpPr>
          <p:cNvPr id="5" name="Footer Placeholder 4"/>
          <p:cNvSpPr>
            <a:spLocks noGrp="1"/>
          </p:cNvSpPr>
          <p:nvPr>
            <p:ph type="ftr" sz="quarter" idx="11"/>
          </p:nvPr>
        </p:nvSpPr>
        <p:spPr/>
        <p:txBody>
          <a:bodyPr/>
          <a:lstStyle/>
          <a:p>
            <a:endParaRPr lang="en-AU"/>
          </a:p>
        </p:txBody>
      </p:sp>
      <p:sp>
        <p:nvSpPr>
          <p:cNvPr id="31" name="Slide Number Placeholder 30"/>
          <p:cNvSpPr>
            <a:spLocks noGrp="1"/>
          </p:cNvSpPr>
          <p:nvPr>
            <p:ph type="sldNum" sz="quarter" idx="12"/>
          </p:nvPr>
        </p:nvSpPr>
        <p:spPr/>
        <p:txBody>
          <a:bodyPr/>
          <a:lstStyle/>
          <a:p>
            <a:fld id="{DE9C2A45-25B8-4F66-8063-A5E959E348C1}" type="slidenum">
              <a:rPr lang="en-AU" smtClean="0"/>
              <a:pPr/>
              <a:t>‹#›</a:t>
            </a:fld>
            <a:endParaRPr lang="en-AU"/>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FD4F29-D8CF-4C46-9A68-1DDC2E3CC370}" type="datetimeFigureOut">
              <a:rPr lang="en-US" smtClean="0"/>
              <a:pPr/>
              <a:t>11/3/2013</a:t>
            </a:fld>
            <a:endParaRPr lang="en-AU"/>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AU"/>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E9C2A45-25B8-4F66-8063-A5E959E348C1}" type="slidenum">
              <a:rPr lang="en-AU" smtClean="0"/>
              <a:pPr/>
              <a:t>‹#›</a:t>
            </a:fld>
            <a:endParaRPr lang="en-AU"/>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9.gif"/></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2.gif"/></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6.gif"/></Relationships>
</file>

<file path=ppt/slides/_rels/slide5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g.decc.gov.uk/pprs/full_production.htm" TargetMode="External"/><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b="6249"/>
          <a:stretch>
            <a:fillRect/>
          </a:stretch>
        </p:blipFill>
        <p:spPr bwMode="auto">
          <a:xfrm>
            <a:off x="0" y="0"/>
            <a:ext cx="9144000" cy="2396322"/>
          </a:xfrm>
          <a:prstGeom prst="rect">
            <a:avLst/>
          </a:prstGeom>
          <a:noFill/>
          <a:ln>
            <a:noFill/>
          </a:ln>
        </p:spPr>
      </p:pic>
      <p:sp>
        <p:nvSpPr>
          <p:cNvPr id="1026" name="Rectangle 2"/>
          <p:cNvSpPr>
            <a:spLocks noChangeArrowheads="1"/>
          </p:cNvSpPr>
          <p:nvPr/>
        </p:nvSpPr>
        <p:spPr bwMode="auto">
          <a:xfrm>
            <a:off x="357158" y="6068817"/>
            <a:ext cx="42862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AU" b="1" dirty="0" smtClean="0">
                <a:solidFill>
                  <a:schemeClr val="bg1">
                    <a:lumMod val="65000"/>
                  </a:schemeClr>
                </a:solidFill>
              </a:rPr>
              <a:t>Matt </a:t>
            </a:r>
            <a:r>
              <a:rPr lang="en-AU" b="1" dirty="0" err="1" smtClean="0">
                <a:solidFill>
                  <a:schemeClr val="bg1">
                    <a:lumMod val="65000"/>
                  </a:schemeClr>
                </a:solidFill>
              </a:rPr>
              <a:t>Mushalik</a:t>
            </a:r>
            <a:endParaRPr lang="en-AU" b="1" dirty="0" smtClean="0">
              <a:solidFill>
                <a:schemeClr val="bg1">
                  <a:lumMod val="65000"/>
                </a:schemeClr>
              </a:solidFill>
            </a:endParaRPr>
          </a:p>
          <a:p>
            <a:pPr fontAlgn="base">
              <a:spcBef>
                <a:spcPct val="0"/>
              </a:spcBef>
              <a:spcAft>
                <a:spcPct val="0"/>
              </a:spcAft>
            </a:pPr>
            <a:r>
              <a:rPr lang="en-AU" b="1" dirty="0" smtClean="0">
                <a:solidFill>
                  <a:schemeClr val="bg1">
                    <a:lumMod val="65000"/>
                  </a:schemeClr>
                </a:solidFill>
              </a:rPr>
              <a:t>mushalik@tpg.com.au</a:t>
            </a:r>
          </a:p>
        </p:txBody>
      </p:sp>
      <p:pic>
        <p:nvPicPr>
          <p:cNvPr id="13" name="Picture 12" descr="Twitter logo 2012.png"/>
          <p:cNvPicPr>
            <a:picLocks noChangeAspect="1"/>
          </p:cNvPicPr>
          <p:nvPr/>
        </p:nvPicPr>
        <p:blipFill>
          <a:blip r:embed="rId4" cstate="print"/>
          <a:stretch>
            <a:fillRect/>
          </a:stretch>
        </p:blipFill>
        <p:spPr>
          <a:xfrm>
            <a:off x="6643702" y="6023343"/>
            <a:ext cx="500066" cy="406053"/>
          </a:xfrm>
          <a:prstGeom prst="rect">
            <a:avLst/>
          </a:prstGeom>
        </p:spPr>
      </p:pic>
      <p:pic>
        <p:nvPicPr>
          <p:cNvPr id="7" name="Content Placeholder 3"/>
          <p:cNvPicPr>
            <a:picLocks noGrp="1"/>
          </p:cNvPicPr>
          <p:nvPr>
            <p:ph idx="1"/>
          </p:nvPr>
        </p:nvPicPr>
        <p:blipFill rotWithShape="1">
          <a:blip r:embed="rId5">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l="1331" t="1169" r="3993" b="58101"/>
          <a:stretch/>
        </p:blipFill>
        <p:spPr bwMode="auto">
          <a:xfrm>
            <a:off x="1428728" y="2571744"/>
            <a:ext cx="6222343" cy="3714776"/>
          </a:xfrm>
          <a:prstGeom prst="rect">
            <a:avLst/>
          </a:prstGeom>
          <a:solidFill>
            <a:srgbClr val="FFFFFF">
              <a:shade val="85000"/>
            </a:srgbClr>
          </a:solidFill>
          <a:ln w="101600" cap="sq">
            <a:solidFill>
              <a:srgbClr val="FDFDFD"/>
            </a:solidFill>
            <a:miter lim="800000"/>
          </a:ln>
          <a:effectLst>
            <a:outerShdw blurRad="76200" dir="18900000" sy="23000" kx="-1200000" algn="bl" rotWithShape="0">
              <a:prstClr val="black">
                <a:alpha val="20000"/>
              </a:prstClr>
            </a:outerShdw>
          </a:effectLst>
          <a:scene3d>
            <a:camera prst="perspectiveRelaxed" fov="1200000">
              <a:rot lat="18960000" lon="0" rev="0"/>
            </a:camera>
            <a:lightRig rig="twoPt" dir="t">
              <a:rot lat="0" lon="0" rev="7200000"/>
            </a:lightRig>
          </a:scene3d>
          <a:sp3d prstMaterial="matte">
            <a:bevelT w="22860" h="12700"/>
            <a:contourClr>
              <a:srgbClr val="FFFFFF"/>
            </a:contourClr>
          </a:sp3d>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
        <p:nvSpPr>
          <p:cNvPr id="8" name="Title 1"/>
          <p:cNvSpPr>
            <a:spLocks noGrp="1"/>
          </p:cNvSpPr>
          <p:nvPr>
            <p:ph type="title"/>
          </p:nvPr>
        </p:nvSpPr>
        <p:spPr>
          <a:xfrm>
            <a:off x="0" y="2428868"/>
            <a:ext cx="9144000" cy="571504"/>
          </a:xfrm>
        </p:spPr>
        <p:txBody>
          <a:bodyPr>
            <a:normAutofit fontScale="90000"/>
          </a:bodyPr>
          <a:lstStyle/>
          <a:p>
            <a:pPr algn="ctr"/>
            <a:r>
              <a:rPr lang="en-AU" b="1" dirty="0" smtClean="0">
                <a:solidFill>
                  <a:schemeClr val="bg1">
                    <a:lumMod val="65000"/>
                  </a:schemeClr>
                </a:solidFill>
              </a:rPr>
              <a:t>Global crude oil peak started 2005</a:t>
            </a:r>
            <a:endParaRPr lang="en-AU" dirty="0">
              <a:solidFill>
                <a:schemeClr val="bg1">
                  <a:lumMod val="65000"/>
                </a:schemeClr>
              </a:solidFill>
            </a:endParaRPr>
          </a:p>
        </p:txBody>
      </p:sp>
      <p:sp>
        <p:nvSpPr>
          <p:cNvPr id="9" name="Rectangle 2"/>
          <p:cNvSpPr>
            <a:spLocks noChangeArrowheads="1"/>
          </p:cNvSpPr>
          <p:nvPr/>
        </p:nvSpPr>
        <p:spPr bwMode="auto">
          <a:xfrm>
            <a:off x="4929190" y="6062323"/>
            <a:ext cx="392909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fontAlgn="base">
              <a:spcBef>
                <a:spcPct val="0"/>
              </a:spcBef>
              <a:spcAft>
                <a:spcPct val="0"/>
              </a:spcAft>
            </a:pPr>
            <a:r>
              <a:rPr lang="en-AU" b="1" dirty="0" smtClean="0">
                <a:solidFill>
                  <a:schemeClr val="bg1">
                    <a:lumMod val="65000"/>
                  </a:schemeClr>
                </a:solidFill>
                <a:cs typeface="Arial" pitchFamily="34" charset="0"/>
              </a:rPr>
              <a:t>@</a:t>
            </a:r>
            <a:r>
              <a:rPr lang="en-AU" b="1" dirty="0" err="1" smtClean="0">
                <a:solidFill>
                  <a:schemeClr val="bg1">
                    <a:lumMod val="65000"/>
                  </a:schemeClr>
                </a:solidFill>
                <a:cs typeface="Arial" pitchFamily="34" charset="0"/>
              </a:rPr>
              <a:t>crudeoilpeak</a:t>
            </a:r>
            <a:endParaRPr lang="en-AU" b="1" dirty="0" smtClean="0">
              <a:solidFill>
                <a:schemeClr val="bg1">
                  <a:lumMod val="65000"/>
                </a:schemeClr>
              </a:solidFill>
              <a:cs typeface="Arial" pitchFamily="34" charset="0"/>
            </a:endParaRPr>
          </a:p>
          <a:p>
            <a:pPr algn="r" fontAlgn="base">
              <a:spcBef>
                <a:spcPct val="0"/>
              </a:spcBef>
              <a:spcAft>
                <a:spcPct val="0"/>
              </a:spcAft>
            </a:pPr>
            <a:r>
              <a:rPr lang="en-AU" b="1" dirty="0" smtClean="0">
                <a:solidFill>
                  <a:schemeClr val="bg1">
                    <a:lumMod val="65000"/>
                  </a:schemeClr>
                </a:solidFill>
                <a:cs typeface="Arial" pitchFamily="34" charset="0"/>
              </a:rPr>
              <a:t>www.crudeoilpeak.info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Peak oil in region</a:t>
            </a:r>
            <a:endParaRPr lang="en-AU" dirty="0"/>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571472" y="1428736"/>
            <a:ext cx="8001056" cy="521497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Middle East</a:t>
            </a:r>
            <a:br>
              <a:rPr lang="en-AU" dirty="0" smtClean="0"/>
            </a:br>
            <a:endParaRPr lang="en-AU" dirty="0"/>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642911" y="1357298"/>
            <a:ext cx="7858178" cy="514353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Saudi Arabia</a:t>
            </a:r>
            <a:endParaRPr lang="en-AU" dirty="0"/>
          </a:p>
        </p:txBody>
      </p:sp>
      <p:pic>
        <p:nvPicPr>
          <p:cNvPr id="4" name="Picture 3" descr="http://crudeoilpeak.info/wp-content/uploads/2011/03/Saudi_Arabia_crude_IEA_2001_2010_incl_decline.jpg"/>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285852" y="1357298"/>
            <a:ext cx="6572296" cy="5286412"/>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INCREMENTAL CRUDE OIL Peak - WORLD</a:t>
            </a:r>
            <a:endParaRPr lang="en-AU" dirty="0"/>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714348" y="1357298"/>
            <a:ext cx="7715304" cy="528641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WEO 2012 from IEA</a:t>
            </a:r>
            <a:endParaRPr lang="en-AU" dirty="0"/>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000100" y="1285860"/>
            <a:ext cx="7143800" cy="5357850"/>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err="1" smtClean="0"/>
              <a:t>Laherrere</a:t>
            </a:r>
            <a:r>
              <a:rPr lang="en-AU" dirty="0" smtClean="0"/>
              <a:t> (2004/2013)</a:t>
            </a:r>
            <a:br>
              <a:rPr lang="en-AU" dirty="0" smtClean="0"/>
            </a:br>
            <a:endParaRPr lang="en-AU" dirty="0"/>
          </a:p>
        </p:txBody>
      </p:sp>
      <p:pic>
        <p:nvPicPr>
          <p:cNvPr id="4" name="Picture 3" descr="http://2.bp.blogspot.com/-g6jWp6iATSw/UhiHJkBauaI/AAAAAAAAIok/0PCWgu_QMog/s1600/peakoinotdeadLaherrere.JPG"/>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0034" y="1785926"/>
            <a:ext cx="8143932" cy="4000528"/>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BITRE 117 and EIA Actual</a:t>
            </a:r>
            <a:endParaRPr lang="en-AU" dirty="0"/>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071538" y="1500174"/>
            <a:ext cx="7000924" cy="500066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BITRE 117 - methodology 1</a:t>
            </a:r>
            <a:endParaRPr lang="en-AU" dirty="0"/>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945132" y="1400518"/>
            <a:ext cx="7270206" cy="510031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BITRE 117 - methodology 2</a:t>
            </a:r>
            <a:endParaRPr lang="en-AU" dirty="0"/>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071538" y="1285860"/>
            <a:ext cx="7000924" cy="542928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PEAKS with geopolitical implications</a:t>
            </a:r>
            <a:endParaRPr lang="en-AU" dirty="0"/>
          </a:p>
        </p:txBody>
      </p:sp>
      <p:sp>
        <p:nvSpPr>
          <p:cNvPr id="3" name="Content Placeholder 2"/>
          <p:cNvSpPr>
            <a:spLocks noGrp="1"/>
          </p:cNvSpPr>
          <p:nvPr>
            <p:ph idx="1"/>
          </p:nvPr>
        </p:nvSpPr>
        <p:spPr>
          <a:xfrm>
            <a:off x="714348" y="1285860"/>
            <a:ext cx="8062938" cy="5214974"/>
          </a:xfrm>
        </p:spPr>
        <p:txBody>
          <a:bodyPr>
            <a:normAutofit fontScale="92500" lnSpcReduction="10000"/>
          </a:bodyPr>
          <a:lstStyle/>
          <a:p>
            <a:pPr>
              <a:lnSpc>
                <a:spcPct val="150000"/>
              </a:lnSpc>
            </a:pPr>
            <a:r>
              <a:rPr lang="en-AU" dirty="0" smtClean="0"/>
              <a:t>Iran</a:t>
            </a:r>
          </a:p>
          <a:p>
            <a:pPr>
              <a:lnSpc>
                <a:spcPct val="150000"/>
              </a:lnSpc>
            </a:pPr>
            <a:r>
              <a:rPr lang="en-AU" dirty="0" smtClean="0"/>
              <a:t>Egypt</a:t>
            </a:r>
          </a:p>
          <a:p>
            <a:pPr>
              <a:lnSpc>
                <a:spcPct val="150000"/>
              </a:lnSpc>
            </a:pPr>
            <a:r>
              <a:rPr lang="en-AU" dirty="0" smtClean="0"/>
              <a:t>Syria</a:t>
            </a:r>
          </a:p>
          <a:p>
            <a:pPr>
              <a:lnSpc>
                <a:spcPct val="150000"/>
              </a:lnSpc>
            </a:pPr>
            <a:r>
              <a:rPr lang="en-AU" dirty="0" smtClean="0"/>
              <a:t>Sudan</a:t>
            </a:r>
          </a:p>
          <a:p>
            <a:pPr>
              <a:lnSpc>
                <a:spcPct val="150000"/>
              </a:lnSpc>
            </a:pPr>
            <a:r>
              <a:rPr lang="en-AU" dirty="0" smtClean="0"/>
              <a:t>Libya</a:t>
            </a:r>
          </a:p>
          <a:p>
            <a:pPr>
              <a:lnSpc>
                <a:spcPct val="150000"/>
              </a:lnSpc>
            </a:pPr>
            <a:r>
              <a:rPr lang="en-AU" dirty="0" smtClean="0"/>
              <a:t>Yemen</a:t>
            </a:r>
          </a:p>
          <a:p>
            <a:pPr>
              <a:lnSpc>
                <a:spcPct val="150000"/>
              </a:lnSpc>
            </a:pPr>
            <a:r>
              <a:rPr lang="en-AU" dirty="0" smtClean="0"/>
              <a:t>Indonesia</a:t>
            </a:r>
          </a:p>
          <a:p>
            <a:endParaRPr lang="en-AU" dirty="0"/>
          </a:p>
        </p:txBody>
      </p:sp>
      <p:pic>
        <p:nvPicPr>
          <p:cNvPr id="5" name="Picture 4" descr="n_africa_mid_east_pol_95.jpg"/>
          <p:cNvPicPr>
            <a:picLocks noChangeAspect="1"/>
          </p:cNvPicPr>
          <p:nvPr/>
        </p:nvPicPr>
        <p:blipFill>
          <a:blip r:embed="rId3"/>
          <a:srcRect l="35166" t="11432" r="5498" b="9948"/>
          <a:stretch>
            <a:fillRect/>
          </a:stretch>
        </p:blipFill>
        <p:spPr>
          <a:xfrm>
            <a:off x="2773920" y="1500174"/>
            <a:ext cx="4226972" cy="3500462"/>
          </a:xfrm>
          <a:prstGeom prst="rect">
            <a:avLst/>
          </a:prstGeom>
          <a:solidFill>
            <a:srgbClr val="000000">
              <a:shade val="95000"/>
            </a:srgbClr>
          </a:solidFill>
          <a:ln w="25400" cap="sq">
            <a:solidFill>
              <a:srgbClr val="800000"/>
            </a:solidFill>
            <a:miter lim="800000"/>
          </a:ln>
          <a:effectLst>
            <a:outerShdw blurRad="254000" dist="190500" dir="2700000" sy="90000" algn="bl" rotWithShape="0">
              <a:srgbClr val="000000">
                <a:alpha val="40000"/>
              </a:srgbClr>
            </a:outerShdw>
          </a:effectLst>
        </p:spPr>
      </p:pic>
      <p:pic>
        <p:nvPicPr>
          <p:cNvPr id="6" name="Picture 5" descr="map_of_indonesia.jpg"/>
          <p:cNvPicPr>
            <a:picLocks noChangeAspect="1"/>
          </p:cNvPicPr>
          <p:nvPr/>
        </p:nvPicPr>
        <p:blipFill>
          <a:blip r:embed="rId4"/>
          <a:stretch>
            <a:fillRect/>
          </a:stretch>
        </p:blipFill>
        <p:spPr>
          <a:xfrm>
            <a:off x="5160242" y="4027180"/>
            <a:ext cx="3483724" cy="261653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7158" y="206361"/>
            <a:ext cx="8458200" cy="1222375"/>
          </a:xfrm>
          <a:prstGeom prst="rect">
            <a:avLst/>
          </a:prstGeom>
        </p:spPr>
        <p:txBody>
          <a:bodyPr vert="horz"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A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HUBBERT CURVE</a:t>
            </a:r>
            <a:endParaRPr kumimoji="0" lang="en-AU"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5" name="Subtitle 2"/>
          <p:cNvSpPr txBox="1">
            <a:spLocks/>
          </p:cNvSpPr>
          <p:nvPr/>
        </p:nvSpPr>
        <p:spPr>
          <a:xfrm>
            <a:off x="500034" y="5643578"/>
            <a:ext cx="8215370" cy="1071570"/>
          </a:xfrm>
          <a:prstGeom prst="rect">
            <a:avLst/>
          </a:prstGeom>
        </p:spPr>
        <p:txBody>
          <a:bodyPr vert="horz">
            <a:normAutofit/>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en-AU" sz="2400" b="1" i="0" u="none" strike="noStrike" kern="1200" cap="none" spc="0" normalizeH="0" baseline="0" noProof="0" dirty="0" smtClean="0">
                <a:ln>
                  <a:noFill/>
                </a:ln>
                <a:solidFill>
                  <a:schemeClr val="tx2"/>
                </a:solidFill>
                <a:effectLst/>
                <a:uLnTx/>
                <a:uFillTx/>
                <a:latin typeface="+mn-lt"/>
                <a:ea typeface="+mn-ea"/>
                <a:cs typeface="+mn-cs"/>
              </a:rPr>
              <a:t>Classical definition of peak oil: </a:t>
            </a:r>
          </a:p>
          <a:p>
            <a:pPr marL="742950" marR="0" lvl="1" indent="-285750" algn="ctr" defTabSz="914400" rtl="0" eaLnBrk="1" fontAlgn="auto" latinLnBrk="0" hangingPunct="1">
              <a:lnSpc>
                <a:spcPct val="100000"/>
              </a:lnSpc>
              <a:spcBef>
                <a:spcPct val="20000"/>
              </a:spcBef>
              <a:spcAft>
                <a:spcPts val="0"/>
              </a:spcAft>
              <a:buClr>
                <a:schemeClr val="accent1"/>
              </a:buClr>
              <a:buSzPct val="70000"/>
              <a:tabLst/>
              <a:defRPr/>
            </a:pPr>
            <a:r>
              <a:rPr kumimoji="0" lang="en-AU" sz="2400" b="0" i="0" u="none" strike="noStrike" kern="1200" cap="none" spc="0" normalizeH="0" baseline="0" noProof="0" dirty="0" smtClean="0">
                <a:ln>
                  <a:noFill/>
                </a:ln>
                <a:solidFill>
                  <a:schemeClr val="tx2"/>
                </a:solidFill>
                <a:effectLst/>
                <a:uLnTx/>
                <a:uFillTx/>
                <a:latin typeface="+mn-lt"/>
                <a:ea typeface="+mn-ea"/>
                <a:cs typeface="+mn-cs"/>
              </a:rPr>
              <a:t>maximum oil production in time series</a:t>
            </a:r>
          </a:p>
          <a:p>
            <a:pPr marL="342900" marR="0" lvl="0" indent="-342900" algn="ctr"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AU" sz="2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AU" sz="2400" b="0" i="0" u="none" strike="noStrike" kern="1200" cap="none" spc="0" normalizeH="0" baseline="0" noProof="0" dirty="0">
              <a:ln>
                <a:noFill/>
              </a:ln>
              <a:solidFill>
                <a:schemeClr val="tx2"/>
              </a:solidFill>
              <a:effectLst/>
              <a:uLnTx/>
              <a:uFillTx/>
              <a:latin typeface="+mn-lt"/>
              <a:ea typeface="+mn-ea"/>
              <a:cs typeface="+mn-cs"/>
            </a:endParaRPr>
          </a:p>
        </p:txBody>
      </p:sp>
      <p:pic>
        <p:nvPicPr>
          <p:cNvPr id="6" name="Picture 5" descr="hubbert-curve-model.jpg"/>
          <p:cNvPicPr>
            <a:picLocks noChangeAspect="1"/>
          </p:cNvPicPr>
          <p:nvPr/>
        </p:nvPicPr>
        <p:blipFill>
          <a:blip r:embed="rId3"/>
          <a:srcRect l="17187" t="3509" r="3125" b="10721"/>
          <a:stretch>
            <a:fillRect/>
          </a:stretch>
        </p:blipFill>
        <p:spPr>
          <a:xfrm>
            <a:off x="500034" y="1857364"/>
            <a:ext cx="3643338" cy="3214710"/>
          </a:xfrm>
          <a:prstGeom prst="rect">
            <a:avLst/>
          </a:prstGeom>
        </p:spPr>
      </p:pic>
      <p:pic>
        <p:nvPicPr>
          <p:cNvPr id="8" name="Picture 7" descr="multih1.gif"/>
          <p:cNvPicPr>
            <a:picLocks noChangeAspect="1"/>
          </p:cNvPicPr>
          <p:nvPr/>
        </p:nvPicPr>
        <p:blipFill>
          <a:blip r:embed="rId4"/>
          <a:srcRect t="4255" r="6705" b="2128"/>
          <a:stretch>
            <a:fillRect/>
          </a:stretch>
        </p:blipFill>
        <p:spPr>
          <a:xfrm>
            <a:off x="4286248" y="1857364"/>
            <a:ext cx="4572032" cy="3214710"/>
          </a:xfrm>
          <a:prstGeom prst="rect">
            <a:avLst/>
          </a:prstGeom>
        </p:spPr>
      </p:pic>
      <p:sp>
        <p:nvSpPr>
          <p:cNvPr id="9" name="TextBox 8"/>
          <p:cNvSpPr txBox="1"/>
          <p:nvPr/>
        </p:nvSpPr>
        <p:spPr>
          <a:xfrm>
            <a:off x="1785918" y="5072074"/>
            <a:ext cx="657552" cy="369332"/>
          </a:xfrm>
          <a:prstGeom prst="rect">
            <a:avLst/>
          </a:prstGeom>
          <a:noFill/>
        </p:spPr>
        <p:txBody>
          <a:bodyPr wrap="none" rtlCol="0">
            <a:spAutoFit/>
          </a:bodyPr>
          <a:lstStyle/>
          <a:p>
            <a:r>
              <a:rPr lang="en-AU" dirty="0" smtClean="0"/>
              <a:t>Time</a:t>
            </a:r>
            <a:endParaRPr lang="en-AU" dirty="0"/>
          </a:p>
        </p:txBody>
      </p:sp>
      <p:sp>
        <p:nvSpPr>
          <p:cNvPr id="10" name="TextBox 9"/>
          <p:cNvSpPr txBox="1"/>
          <p:nvPr/>
        </p:nvSpPr>
        <p:spPr>
          <a:xfrm>
            <a:off x="0" y="2928934"/>
            <a:ext cx="461665" cy="1139736"/>
          </a:xfrm>
          <a:prstGeom prst="rect">
            <a:avLst/>
          </a:prstGeom>
          <a:noFill/>
        </p:spPr>
        <p:txBody>
          <a:bodyPr vert="vert270" wrap="none" rtlCol="0">
            <a:spAutoFit/>
          </a:bodyPr>
          <a:lstStyle/>
          <a:p>
            <a:r>
              <a:rPr lang="en-AU" dirty="0" smtClean="0"/>
              <a:t>Production</a:t>
            </a:r>
            <a:endParaRPr lang="en-AU" dirty="0"/>
          </a:p>
        </p:txBody>
      </p:sp>
      <p:sp>
        <p:nvSpPr>
          <p:cNvPr id="11" name="TextBox 10"/>
          <p:cNvSpPr txBox="1"/>
          <p:nvPr/>
        </p:nvSpPr>
        <p:spPr>
          <a:xfrm>
            <a:off x="5214942" y="5143513"/>
            <a:ext cx="3129800" cy="646331"/>
          </a:xfrm>
          <a:prstGeom prst="rect">
            <a:avLst/>
          </a:prstGeom>
          <a:noFill/>
        </p:spPr>
        <p:txBody>
          <a:bodyPr wrap="square" rtlCol="0">
            <a:spAutoFit/>
          </a:bodyPr>
          <a:lstStyle/>
          <a:p>
            <a:r>
              <a:rPr lang="en-AU" dirty="0" smtClean="0"/>
              <a:t>P = 2Pm/(</a:t>
            </a:r>
            <a:r>
              <a:rPr lang="en-AU" dirty="0" err="1" smtClean="0"/>
              <a:t>l+COSH</a:t>
            </a:r>
            <a:r>
              <a:rPr lang="en-AU" dirty="0" smtClean="0"/>
              <a:t>(-b(t-tm)))</a:t>
            </a:r>
          </a:p>
          <a:p>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err="1" smtClean="0"/>
              <a:t>IraN</a:t>
            </a:r>
            <a:endParaRPr lang="en-AU" dirty="0"/>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000100" y="1500172"/>
            <a:ext cx="7143800" cy="500066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BITRE 117 </a:t>
            </a:r>
            <a:r>
              <a:rPr lang="en-AU" dirty="0" err="1" smtClean="0"/>
              <a:t>vs</a:t>
            </a:r>
            <a:r>
              <a:rPr lang="en-AU" dirty="0" smtClean="0"/>
              <a:t> LAHERRERE</a:t>
            </a:r>
            <a:endParaRPr lang="en-AU" dirty="0"/>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000100" y="1500172"/>
            <a:ext cx="7143800" cy="485778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OPEC Production &amp; Depletion</a:t>
            </a:r>
            <a:endParaRPr lang="en-AU" dirty="0"/>
          </a:p>
        </p:txBody>
      </p:sp>
      <p:pic>
        <p:nvPicPr>
          <p:cNvPr id="4" name="Picture 3"/>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142977" y="1428736"/>
            <a:ext cx="6858046" cy="500066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Iraq - OIL PRODUCTION &amp; FORECASTS</a:t>
            </a:r>
            <a:endParaRPr lang="en-AU" dirty="0"/>
          </a:p>
        </p:txBody>
      </p:sp>
      <p:pic>
        <p:nvPicPr>
          <p:cNvPr id="5" name="Picture 4"/>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r="7692" b="11842"/>
          <a:stretch>
            <a:fillRect/>
          </a:stretch>
        </p:blipFill>
        <p:spPr>
          <a:xfrm>
            <a:off x="1142976" y="1571610"/>
            <a:ext cx="6858048" cy="478634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Egypt – GEOPOLITICAL IMPLICATIONS</a:t>
            </a:r>
            <a:br>
              <a:rPr lang="en-AU" dirty="0" smtClean="0"/>
            </a:br>
            <a:endParaRPr lang="en-AU" dirty="0"/>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000101" y="1500172"/>
            <a:ext cx="7143798" cy="500066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Egypt – Production &amp; Consumption</a:t>
            </a:r>
            <a:endParaRPr lang="en-AU" dirty="0"/>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699819" y="1357298"/>
            <a:ext cx="7744362" cy="514353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Egypt – Population SCENARIOS</a:t>
            </a:r>
            <a:endParaRPr lang="en-AU" dirty="0"/>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142976" y="1313640"/>
            <a:ext cx="6858048" cy="533007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Syria</a:t>
            </a:r>
            <a:endParaRPr lang="en-AU" dirty="0"/>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428728" y="1319234"/>
            <a:ext cx="6286544" cy="51816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Sudan</a:t>
            </a:r>
            <a:endParaRPr lang="en-AU" dirty="0"/>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836439" y="1428736"/>
            <a:ext cx="7471122" cy="514353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p:txBody>
          <a:bodyPr/>
          <a:lstStyle/>
          <a:p>
            <a:r>
              <a:rPr lang="en-AU" dirty="0" smtClean="0"/>
              <a:t>Libya – Production Profiles</a:t>
            </a:r>
            <a:endParaRPr lang="en-AU" dirty="0"/>
          </a:p>
        </p:txBody>
      </p:sp>
      <p:pic>
        <p:nvPicPr>
          <p:cNvPr id="5" name="Picture 4"/>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928662" y="1393529"/>
            <a:ext cx="7286676" cy="510730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7158" y="206361"/>
            <a:ext cx="8458200" cy="1222375"/>
          </a:xfrm>
          <a:prstGeom prst="rect">
            <a:avLst/>
          </a:prstGeom>
        </p:spPr>
        <p:txBody>
          <a:bodyPr vert="horz"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A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PEAKING AS PROCESS</a:t>
            </a:r>
            <a:endParaRPr kumimoji="0" lang="en-AU"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5" name="Subtitle 2"/>
          <p:cNvSpPr txBox="1">
            <a:spLocks/>
          </p:cNvSpPr>
          <p:nvPr/>
        </p:nvSpPr>
        <p:spPr>
          <a:xfrm>
            <a:off x="428596" y="5357826"/>
            <a:ext cx="8358246" cy="1143008"/>
          </a:xfrm>
          <a:prstGeom prst="rect">
            <a:avLst/>
          </a:prstGeom>
        </p:spPr>
        <p:txBody>
          <a:bodyPr vert="horz">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en-AU" sz="3200" b="1" i="0" u="none" strike="noStrike" kern="1200" cap="none" spc="0" normalizeH="0" baseline="0" noProof="0" dirty="0" smtClean="0">
                <a:ln>
                  <a:noFill/>
                </a:ln>
                <a:solidFill>
                  <a:schemeClr val="tx2"/>
                </a:solidFill>
                <a:effectLst/>
                <a:uLnTx/>
                <a:uFillTx/>
                <a:latin typeface="+mn-lt"/>
                <a:ea typeface="+mn-ea"/>
                <a:cs typeface="+mn-cs"/>
              </a:rPr>
              <a:t>Reality: </a:t>
            </a:r>
          </a:p>
          <a:p>
            <a:pPr marL="742950" lvl="1" indent="-285750" algn="ctr">
              <a:spcBef>
                <a:spcPct val="20000"/>
              </a:spcBef>
              <a:buClr>
                <a:schemeClr val="accent1"/>
              </a:buClr>
              <a:buSzPct val="70000"/>
            </a:pPr>
            <a:r>
              <a:rPr kumimoji="0" lang="en-AU" sz="3200" b="0" i="0" u="none" strike="noStrike" kern="1200" cap="none" spc="0" normalizeH="0" baseline="0" noProof="0" dirty="0" smtClean="0">
                <a:ln>
                  <a:noFill/>
                </a:ln>
                <a:solidFill>
                  <a:schemeClr val="tx2"/>
                </a:solidFill>
                <a:effectLst/>
                <a:uLnTx/>
                <a:uFillTx/>
                <a:latin typeface="+mn-lt"/>
                <a:ea typeface="+mn-ea"/>
                <a:cs typeface="+mn-cs"/>
              </a:rPr>
              <a:t>peak oil is a complex process, </a:t>
            </a:r>
          </a:p>
          <a:p>
            <a:pPr marL="742950" lvl="1" indent="-285750" algn="ctr">
              <a:spcBef>
                <a:spcPct val="20000"/>
              </a:spcBef>
              <a:buClr>
                <a:schemeClr val="accent1"/>
              </a:buClr>
              <a:buSzPct val="70000"/>
            </a:pPr>
            <a:r>
              <a:rPr kumimoji="0" lang="en-AU" sz="3200" b="0" i="0" u="none" strike="noStrike" kern="1200" cap="none" spc="0" normalizeH="0" baseline="0" noProof="0" dirty="0" smtClean="0">
                <a:ln>
                  <a:noFill/>
                </a:ln>
                <a:solidFill>
                  <a:schemeClr val="tx2"/>
                </a:solidFill>
                <a:effectLst/>
                <a:uLnTx/>
                <a:uFillTx/>
                <a:latin typeface="+mn-lt"/>
                <a:ea typeface="+mn-ea"/>
                <a:cs typeface="+mn-cs"/>
              </a:rPr>
              <a:t>not an event limited</a:t>
            </a:r>
            <a:r>
              <a:rPr kumimoji="0" lang="en-AU" sz="3200" b="0" i="0" u="none" strike="noStrike" kern="1200" cap="none" spc="0" normalizeH="0" noProof="0" dirty="0" smtClean="0">
                <a:ln>
                  <a:noFill/>
                </a:ln>
                <a:solidFill>
                  <a:schemeClr val="tx2"/>
                </a:solidFill>
                <a:effectLst/>
                <a:uLnTx/>
                <a:uFillTx/>
                <a:latin typeface="+mn-lt"/>
                <a:ea typeface="+mn-ea"/>
                <a:cs typeface="+mn-cs"/>
              </a:rPr>
              <a:t> </a:t>
            </a:r>
            <a:r>
              <a:rPr kumimoji="0" lang="en-AU" sz="3200" b="0" i="0" u="none" strike="noStrike" kern="1200" cap="none" spc="0" normalizeH="0" baseline="0" noProof="0" dirty="0" smtClean="0">
                <a:ln>
                  <a:noFill/>
                </a:ln>
                <a:solidFill>
                  <a:schemeClr val="tx2"/>
                </a:solidFill>
                <a:effectLst/>
                <a:uLnTx/>
                <a:uFillTx/>
                <a:latin typeface="+mn-lt"/>
                <a:ea typeface="+mn-ea"/>
                <a:cs typeface="+mn-cs"/>
              </a:rPr>
              <a:t>to the year of global maximum production</a:t>
            </a:r>
          </a:p>
          <a:p>
            <a:pPr marL="342900" marR="0" lvl="0" indent="-342900" algn="ctr"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AU" sz="3200" b="0" i="0" u="none" strike="noStrike" kern="1200" cap="none" spc="0" normalizeH="0" baseline="0" noProof="0" dirty="0">
              <a:ln>
                <a:noFill/>
              </a:ln>
              <a:solidFill>
                <a:schemeClr val="tx2"/>
              </a:solidFill>
              <a:effectLst/>
              <a:uLnTx/>
              <a:uFillTx/>
              <a:latin typeface="+mn-lt"/>
              <a:ea typeface="+mn-ea"/>
              <a:cs typeface="+mn-cs"/>
            </a:endParaRPr>
          </a:p>
        </p:txBody>
      </p:sp>
      <p:pic>
        <p:nvPicPr>
          <p:cNvPr id="8" name="Picture 7" descr="pic_futur_graph23.jpg"/>
          <p:cNvPicPr>
            <a:picLocks noChangeAspect="1"/>
          </p:cNvPicPr>
          <p:nvPr/>
        </p:nvPicPr>
        <p:blipFill>
          <a:blip r:embed="rId3"/>
          <a:srcRect l="1202" r="5047"/>
          <a:stretch>
            <a:fillRect/>
          </a:stretch>
        </p:blipFill>
        <p:spPr>
          <a:xfrm>
            <a:off x="4071934" y="1571612"/>
            <a:ext cx="4786346" cy="3644900"/>
          </a:xfrm>
          <a:prstGeom prst="rect">
            <a:avLst/>
          </a:prstGeom>
        </p:spPr>
      </p:pic>
      <p:pic>
        <p:nvPicPr>
          <p:cNvPr id="11" name="Picture 10" descr="phaster_picturebook_peakoil_primer.gif"/>
          <p:cNvPicPr>
            <a:picLocks noChangeAspect="1"/>
          </p:cNvPicPr>
          <p:nvPr/>
        </p:nvPicPr>
        <p:blipFill>
          <a:blip r:embed="rId4"/>
          <a:srcRect l="52519" b="9658"/>
          <a:stretch>
            <a:fillRect/>
          </a:stretch>
        </p:blipFill>
        <p:spPr>
          <a:xfrm>
            <a:off x="285720" y="1571612"/>
            <a:ext cx="3681384" cy="364333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p:txBody>
          <a:bodyPr/>
          <a:lstStyle/>
          <a:p>
            <a:r>
              <a:rPr lang="en-AU" dirty="0" smtClean="0"/>
              <a:t>Libya – Oil PRODUCTION &amp; Forecast</a:t>
            </a:r>
            <a:endParaRPr lang="en-AU" dirty="0"/>
          </a:p>
        </p:txBody>
      </p:sp>
      <p:pic>
        <p:nvPicPr>
          <p:cNvPr id="6" name="Picture 5"/>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137918" y="1500174"/>
            <a:ext cx="6868164" cy="485778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p:txBody>
          <a:bodyPr/>
          <a:lstStyle/>
          <a:p>
            <a:r>
              <a:rPr lang="en-AU" dirty="0" smtClean="0"/>
              <a:t>Yemen – C&amp;C</a:t>
            </a:r>
            <a:endParaRPr lang="en-AU" dirty="0"/>
          </a:p>
        </p:txBody>
      </p:sp>
      <p:pic>
        <p:nvPicPr>
          <p:cNvPr id="5" name="Picture 4" descr="http://www.eia.gov/countries/analysisbriefs/Yemen/images/annual_crude_oil_production.png"/>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03497" y="1428734"/>
            <a:ext cx="7737006" cy="5143538"/>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Yemen – Supply &amp; CONSUMPTION</a:t>
            </a:r>
            <a:endParaRPr lang="en-AU" dirty="0"/>
          </a:p>
        </p:txBody>
      </p:sp>
      <p:pic>
        <p:nvPicPr>
          <p:cNvPr id="4" name="Picture 3" descr="http://www.eia.gov/countries/analysisbriefs/Yemen/images/oil_supply_consumption.png"/>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14348" y="1566380"/>
            <a:ext cx="7715304" cy="4868248"/>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Indonesia – PRODUCTION &amp; CONSUMPTION</a:t>
            </a:r>
            <a:endParaRPr lang="en-AU" dirty="0"/>
          </a:p>
        </p:txBody>
      </p:sp>
      <p:pic>
        <p:nvPicPr>
          <p:cNvPr id="5" name="Picture 4"/>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775203" y="1500172"/>
            <a:ext cx="7593594" cy="500066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bright="-30000"/>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11713" t="11365" r="30625" b="12331"/>
          <a:stretch>
            <a:fillRect/>
          </a:stretch>
        </p:blipFill>
        <p:spPr>
          <a:xfrm flipH="1">
            <a:off x="0" y="0"/>
            <a:ext cx="9897836" cy="7268722"/>
          </a:xfrm>
          <a:prstGeom prst="rect">
            <a:avLst/>
          </a:prstGeom>
        </p:spPr>
      </p:pic>
      <p:pic>
        <p:nvPicPr>
          <p:cNvPr id="6" name="Picture 5"/>
          <p:cNvPicPr/>
          <p:nvPr/>
        </p:nvPicPr>
        <p:blipFill>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651846" y="1941872"/>
            <a:ext cx="6706368" cy="4581302"/>
          </a:xfrm>
          <a:prstGeom prst="rect">
            <a:avLst/>
          </a:prstGeom>
        </p:spPr>
      </p:pic>
      <p:sp>
        <p:nvSpPr>
          <p:cNvPr id="2" name="Title 1"/>
          <p:cNvSpPr>
            <a:spLocks noGrp="1"/>
          </p:cNvSpPr>
          <p:nvPr>
            <p:ph type="title"/>
          </p:nvPr>
        </p:nvSpPr>
        <p:spPr>
          <a:xfrm>
            <a:off x="642910" y="457200"/>
            <a:ext cx="8686800" cy="8382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n-AU" dirty="0" smtClean="0">
                <a:solidFill>
                  <a:schemeClr val="bg2"/>
                </a:solidFill>
              </a:rPr>
              <a:t>Indonesia – PRODUCTION &amp; CONSUMPTION</a:t>
            </a:r>
            <a:endParaRPr lang="en-AU" dirty="0">
              <a:solidFill>
                <a:schemeClr val="bg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ilBarrelCorbisBarbaraDavidson460.jpg"/>
          <p:cNvPicPr>
            <a:picLocks noChangeAspect="1"/>
          </p:cNvPicPr>
          <p:nvPr/>
        </p:nvPicPr>
        <p:blipFill>
          <a:blip r:embed="rId2"/>
          <a:srcRect r="20000"/>
          <a:stretch>
            <a:fillRect/>
          </a:stretch>
        </p:blipFill>
        <p:spPr>
          <a:xfrm>
            <a:off x="0" y="-2"/>
            <a:ext cx="9144000" cy="6858002"/>
          </a:xfrm>
          <a:prstGeom prst="rect">
            <a:avLst/>
          </a:prstGeom>
        </p:spPr>
      </p:pic>
      <p:sp>
        <p:nvSpPr>
          <p:cNvPr id="2" name="Title 1"/>
          <p:cNvSpPr>
            <a:spLocks noGrp="1"/>
          </p:cNvSpPr>
          <p:nvPr>
            <p:ph type="title"/>
          </p:nvPr>
        </p:nvSpPr>
        <p:spPr>
          <a:xfrm>
            <a:off x="285720" y="1285860"/>
            <a:ext cx="2481250" cy="1257288"/>
          </a:xfrm>
        </p:spPr>
        <p:txBody>
          <a:bodyPr>
            <a:normAutofit/>
          </a:bodyPr>
          <a:lstStyle/>
          <a:p>
            <a:r>
              <a:rPr lang="en-AU" dirty="0" smtClean="0">
                <a:solidFill>
                  <a:schemeClr val="bg1"/>
                </a:solidFill>
              </a:rPr>
              <a:t>Peak exports</a:t>
            </a:r>
            <a:endParaRPr lang="en-AU" dirty="0">
              <a:solidFill>
                <a:schemeClr val="bg1"/>
              </a:solidFill>
            </a:endParaRPr>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2714612" y="435537"/>
            <a:ext cx="5429256" cy="6279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Global remaining reserves</a:t>
            </a:r>
            <a:endParaRPr lang="en-AU" dirty="0"/>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852970" y="1357296"/>
            <a:ext cx="7438060" cy="528641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Australian OIL PRODUCTION &amp; CONSUMPTION</a:t>
            </a:r>
            <a:endParaRPr lang="en-AU" dirty="0"/>
          </a:p>
        </p:txBody>
      </p:sp>
      <p:pic>
        <p:nvPicPr>
          <p:cNvPr id="5" name="Picture 4"/>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09702" y="1428736"/>
            <a:ext cx="8324596" cy="500066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Australian CRUDE OIL IMPORTS</a:t>
            </a:r>
            <a:endParaRPr lang="en-AU" dirty="0"/>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097764" y="1357296"/>
            <a:ext cx="6948472" cy="528641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Australian SUPPLIES</a:t>
            </a:r>
            <a:endParaRPr lang="en-AU" dirty="0"/>
          </a:p>
        </p:txBody>
      </p:sp>
      <p:sp>
        <p:nvSpPr>
          <p:cNvPr id="4" name="TextBox 3"/>
          <p:cNvSpPr txBox="1"/>
          <p:nvPr/>
        </p:nvSpPr>
        <p:spPr>
          <a:xfrm>
            <a:off x="1428728" y="2786058"/>
            <a:ext cx="3561937" cy="707886"/>
          </a:xfrm>
          <a:prstGeom prst="rect">
            <a:avLst/>
          </a:prstGeom>
          <a:noFill/>
        </p:spPr>
        <p:txBody>
          <a:bodyPr wrap="none" rtlCol="0">
            <a:spAutoFit/>
          </a:bodyPr>
          <a:lstStyle/>
          <a:p>
            <a:pPr>
              <a:buFont typeface="Arial" pitchFamily="34" charset="0"/>
              <a:buChar char="•"/>
            </a:pPr>
            <a:r>
              <a:rPr lang="en-AU" sz="4000" dirty="0" smtClean="0"/>
              <a:t> Direct Imports</a:t>
            </a:r>
            <a:endParaRPr lang="en-AU" sz="4000" dirty="0"/>
          </a:p>
        </p:txBody>
      </p:sp>
      <p:sp>
        <p:nvSpPr>
          <p:cNvPr id="5" name="TextBox 4"/>
          <p:cNvSpPr txBox="1"/>
          <p:nvPr/>
        </p:nvSpPr>
        <p:spPr>
          <a:xfrm>
            <a:off x="1428728" y="3571876"/>
            <a:ext cx="6715236" cy="707886"/>
          </a:xfrm>
          <a:prstGeom prst="rect">
            <a:avLst/>
          </a:prstGeom>
          <a:noFill/>
        </p:spPr>
        <p:txBody>
          <a:bodyPr wrap="none" rtlCol="0">
            <a:spAutoFit/>
          </a:bodyPr>
          <a:lstStyle/>
          <a:p>
            <a:pPr>
              <a:buFont typeface="Arial" pitchFamily="34" charset="0"/>
              <a:buChar char="•"/>
            </a:pPr>
            <a:r>
              <a:rPr lang="en-AU" sz="4000" dirty="0" smtClean="0"/>
              <a:t> Refined from imported crude</a:t>
            </a:r>
            <a:endParaRPr lang="en-AU" sz="4000" dirty="0"/>
          </a:p>
        </p:txBody>
      </p:sp>
      <p:sp>
        <p:nvSpPr>
          <p:cNvPr id="6" name="TextBox 5"/>
          <p:cNvSpPr txBox="1"/>
          <p:nvPr/>
        </p:nvSpPr>
        <p:spPr>
          <a:xfrm>
            <a:off x="1428728" y="4429132"/>
            <a:ext cx="7133043" cy="707886"/>
          </a:xfrm>
          <a:prstGeom prst="rect">
            <a:avLst/>
          </a:prstGeom>
          <a:noFill/>
        </p:spPr>
        <p:txBody>
          <a:bodyPr wrap="none" rtlCol="0">
            <a:spAutoFit/>
          </a:bodyPr>
          <a:lstStyle/>
          <a:p>
            <a:pPr>
              <a:buFont typeface="Arial" pitchFamily="34" charset="0"/>
              <a:buChar char="•"/>
            </a:pPr>
            <a:r>
              <a:rPr lang="en-AU" sz="4000" dirty="0" smtClean="0"/>
              <a:t> Refined from indigenous crude</a:t>
            </a:r>
            <a:endParaRPr lang="en-AU" sz="4000" dirty="0"/>
          </a:p>
        </p:txBody>
      </p:sp>
      <p:sp>
        <p:nvSpPr>
          <p:cNvPr id="7" name="Rectangle 6"/>
          <p:cNvSpPr/>
          <p:nvPr/>
        </p:nvSpPr>
        <p:spPr>
          <a:xfrm>
            <a:off x="1071538" y="1578106"/>
            <a:ext cx="5895845" cy="707886"/>
          </a:xfrm>
          <a:prstGeom prst="rect">
            <a:avLst/>
          </a:prstGeom>
        </p:spPr>
        <p:txBody>
          <a:bodyPr wrap="none">
            <a:spAutoFit/>
          </a:bodyPr>
          <a:lstStyle/>
          <a:p>
            <a:r>
              <a:rPr lang="en-AU" sz="4000" dirty="0"/>
              <a:t>We have 3 types of petrol: </a:t>
            </a:r>
          </a:p>
        </p:txBody>
      </p:sp>
      <p:pic>
        <p:nvPicPr>
          <p:cNvPr id="3" name="Picture 2"/>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785786" y="1357296"/>
            <a:ext cx="7572428" cy="5286414"/>
          </a:xfrm>
          <a:prstGeom prst="rect">
            <a:avLst/>
          </a:prstGeom>
        </p:spPr>
      </p:pic>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100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2000" fill="hold"/>
                                        <p:tgtEl>
                                          <p:spTgt spid="3"/>
                                        </p:tgtEl>
                                        <p:attrNameLst>
                                          <p:attrName>ppt_x</p:attrName>
                                        </p:attrNameLst>
                                      </p:cBhvr>
                                      <p:tavLst>
                                        <p:tav tm="0">
                                          <p:val>
                                            <p:strVal val="#ppt_x"/>
                                          </p:val>
                                        </p:tav>
                                        <p:tav tm="100000">
                                          <p:val>
                                            <p:strVal val="#ppt_x"/>
                                          </p:val>
                                        </p:tav>
                                      </p:tavLst>
                                    </p:anim>
                                    <p:anim calcmode="lin" valueType="num">
                                      <p:cBhvr additive="base">
                                        <p:cTn id="25"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PEAKING IN DIFFERENT AREAS</a:t>
            </a:r>
            <a:endParaRPr lang="en-AU" dirty="0"/>
          </a:p>
        </p:txBody>
      </p:sp>
      <p:sp>
        <p:nvSpPr>
          <p:cNvPr id="3" name="Content Placeholder 2"/>
          <p:cNvSpPr>
            <a:spLocks noGrp="1"/>
          </p:cNvSpPr>
          <p:nvPr>
            <p:ph idx="1"/>
          </p:nvPr>
        </p:nvSpPr>
        <p:spPr>
          <a:xfrm>
            <a:off x="642910" y="1563693"/>
            <a:ext cx="7991500" cy="4079885"/>
          </a:xfrm>
        </p:spPr>
        <p:txBody>
          <a:bodyPr/>
          <a:lstStyle/>
          <a:p>
            <a:r>
              <a:rPr lang="en-AU" dirty="0" smtClean="0"/>
              <a:t>In fields: (North Sea offshore)</a:t>
            </a:r>
          </a:p>
          <a:p>
            <a:r>
              <a:rPr lang="en-AU" dirty="0" smtClean="0"/>
              <a:t>Shale oil (</a:t>
            </a:r>
            <a:r>
              <a:rPr lang="en-AU" dirty="0" err="1" smtClean="0"/>
              <a:t>Bakken</a:t>
            </a:r>
            <a:r>
              <a:rPr lang="en-AU" dirty="0" smtClean="0"/>
              <a:t>)</a:t>
            </a:r>
          </a:p>
          <a:p>
            <a:r>
              <a:rPr lang="en-AU" dirty="0" smtClean="0"/>
              <a:t>Country level (UK)</a:t>
            </a:r>
          </a:p>
          <a:p>
            <a:r>
              <a:rPr lang="en-AU" dirty="0" smtClean="0"/>
              <a:t>Region (Middle East, South East Asia)</a:t>
            </a:r>
          </a:p>
          <a:p>
            <a:r>
              <a:rPr lang="en-AU" dirty="0" smtClean="0"/>
              <a:t>World Peak</a:t>
            </a:r>
          </a:p>
        </p:txBody>
      </p:sp>
      <p:pic>
        <p:nvPicPr>
          <p:cNvPr id="4" name="Picture 3" descr="phaster_picturebook_peakoil_primer.gif"/>
          <p:cNvPicPr>
            <a:picLocks noChangeAspect="1"/>
          </p:cNvPicPr>
          <p:nvPr/>
        </p:nvPicPr>
        <p:blipFill>
          <a:blip r:embed="rId3"/>
          <a:srcRect t="32955" r="47236" b="7386"/>
          <a:stretch>
            <a:fillRect/>
          </a:stretch>
        </p:blipFill>
        <p:spPr>
          <a:xfrm>
            <a:off x="3786182" y="3976046"/>
            <a:ext cx="4832364" cy="295341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Australian Imports</a:t>
            </a:r>
            <a:endParaRPr lang="en-AU" dirty="0"/>
          </a:p>
        </p:txBody>
      </p:sp>
      <p:pic>
        <p:nvPicPr>
          <p:cNvPr id="5" name="Picture 4"/>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843087" y="1357298"/>
            <a:ext cx="7457826" cy="52864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250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Australian LPG imports</a:t>
            </a:r>
            <a:endParaRPr lang="en-AU" dirty="0"/>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973572" y="1357298"/>
            <a:ext cx="7196856" cy="528641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Australian DEPENDENCY ON MIDDLE EAST</a:t>
            </a:r>
            <a:endParaRPr lang="en-AU" dirty="0"/>
          </a:p>
        </p:txBody>
      </p:sp>
      <p:grpSp>
        <p:nvGrpSpPr>
          <p:cNvPr id="6" name="Group 5"/>
          <p:cNvGrpSpPr/>
          <p:nvPr/>
        </p:nvGrpSpPr>
        <p:grpSpPr>
          <a:xfrm>
            <a:off x="1357290" y="1357296"/>
            <a:ext cx="5542722" cy="5286414"/>
            <a:chOff x="1357290" y="1357296"/>
            <a:chExt cx="5542722" cy="5286414"/>
          </a:xfrm>
        </p:grpSpPr>
        <p:pic>
          <p:nvPicPr>
            <p:cNvPr id="3" name="Picture 2"/>
            <p:cNvPicPr/>
            <p:nvPr/>
          </p:nvPicPr>
          <p:blipFill>
            <a:blip r:embed="rId3">
              <a:duotone>
                <a:prstClr val="black"/>
                <a:schemeClr val="accent2">
                  <a:tint val="45000"/>
                  <a:satMod val="400000"/>
                </a:schemeClr>
              </a:duotone>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357290" y="1357296"/>
              <a:ext cx="5542722" cy="5286414"/>
            </a:xfrm>
            <a:prstGeom prst="rect">
              <a:avLst/>
            </a:prstGeom>
          </p:spPr>
        </p:pic>
        <p:sp>
          <p:nvSpPr>
            <p:cNvPr id="4" name="Rectangle 3"/>
            <p:cNvSpPr/>
            <p:nvPr/>
          </p:nvSpPr>
          <p:spPr>
            <a:xfrm>
              <a:off x="5214942" y="6357958"/>
              <a:ext cx="972000" cy="252000"/>
            </a:xfrm>
            <a:prstGeom prst="rect">
              <a:avLst/>
            </a:prstGeom>
            <a:noFill/>
            <a:ln w="698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5" name="Rectangle 4"/>
          <p:cNvSpPr/>
          <p:nvPr/>
        </p:nvSpPr>
        <p:spPr>
          <a:xfrm>
            <a:off x="7091898" y="4643446"/>
            <a:ext cx="1766382"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37%</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US demand peak</a:t>
            </a:r>
            <a:endParaRPr lang="en-AU" dirty="0"/>
          </a:p>
        </p:txBody>
      </p:sp>
      <p:pic>
        <p:nvPicPr>
          <p:cNvPr id="3" name="Picture 2"/>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871293" y="1214422"/>
            <a:ext cx="7401414" cy="542929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Oil and recessions</a:t>
            </a:r>
            <a:endParaRPr lang="en-AU" dirty="0"/>
          </a:p>
        </p:txBody>
      </p:sp>
      <p:pic>
        <p:nvPicPr>
          <p:cNvPr id="3" name="Picture 2"/>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544101" y="1428734"/>
            <a:ext cx="8055798" cy="5143538"/>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US remains CRUDE oil importer</a:t>
            </a:r>
            <a:endParaRPr lang="en-AU" dirty="0"/>
          </a:p>
        </p:txBody>
      </p:sp>
      <p:pic>
        <p:nvPicPr>
          <p:cNvPr id="6" name="Picture 5" descr="US_crude_oil_imports_and_production_to_Jul2013.jpg"/>
          <p:cNvPicPr>
            <a:picLocks noChangeAspect="1"/>
          </p:cNvPicPr>
          <p:nvPr/>
        </p:nvPicPr>
        <p:blipFill>
          <a:blip r:embed="rId3"/>
          <a:stretch>
            <a:fillRect/>
          </a:stretch>
        </p:blipFill>
        <p:spPr>
          <a:xfrm>
            <a:off x="1138283" y="1333518"/>
            <a:ext cx="6867434" cy="523875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US shale oil will peak</a:t>
            </a:r>
            <a:endParaRPr lang="en-AU" dirty="0"/>
          </a:p>
        </p:txBody>
      </p:sp>
      <p:pic>
        <p:nvPicPr>
          <p:cNvPr id="5" name="Picture 4"/>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857224" y="1285860"/>
            <a:ext cx="7500989" cy="535785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Shale oil decline 6% per month</a:t>
            </a:r>
            <a:endParaRPr lang="en-AU" dirty="0"/>
          </a:p>
        </p:txBody>
      </p:sp>
      <p:pic>
        <p:nvPicPr>
          <p:cNvPr id="4" name="Content Placeholder 3"/>
          <p:cNvPicPr>
            <a:picLocks noGrp="1"/>
          </p:cNvPicPr>
          <p:nvPr>
            <p:ph idx="1"/>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785786" y="1428736"/>
            <a:ext cx="7429552" cy="507209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Eagle ford production profile</a:t>
            </a:r>
            <a:endParaRPr lang="en-AU" dirty="0"/>
          </a:p>
        </p:txBody>
      </p:sp>
      <p:pic>
        <p:nvPicPr>
          <p:cNvPr id="5" name="Content Placeholder 4"/>
          <p:cNvPicPr>
            <a:picLocks noGrp="1"/>
          </p:cNvPicPr>
          <p:nvPr>
            <p:ph idx="1"/>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1214414" y="1571612"/>
            <a:ext cx="6912178" cy="508954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og-shuns-natural-gas-huge-mistake.jpg"/>
          <p:cNvPicPr>
            <a:picLocks noChangeAspect="1"/>
          </p:cNvPicPr>
          <p:nvPr/>
        </p:nvPicPr>
        <p:blipFill>
          <a:blip r:embed="rId3"/>
          <a:srcRect t="33898"/>
          <a:stretch>
            <a:fillRect/>
          </a:stretch>
        </p:blipFill>
        <p:spPr>
          <a:xfrm>
            <a:off x="0" y="0"/>
            <a:ext cx="9144000" cy="6858000"/>
          </a:xfrm>
          <a:prstGeom prst="rect">
            <a:avLst/>
          </a:prstGeom>
        </p:spPr>
      </p:pic>
      <p:sp>
        <p:nvSpPr>
          <p:cNvPr id="2" name="Title 1"/>
          <p:cNvSpPr>
            <a:spLocks noGrp="1"/>
          </p:cNvSpPr>
          <p:nvPr>
            <p:ph type="title"/>
          </p:nvPr>
        </p:nvSpPr>
        <p:spPr>
          <a:xfrm>
            <a:off x="304800" y="161908"/>
            <a:ext cx="8686800" cy="838200"/>
          </a:xfrm>
        </p:spPr>
        <p:txBody>
          <a:bodyPr/>
          <a:lstStyle/>
          <a:p>
            <a:r>
              <a:rPr lang="en-AU" dirty="0" smtClean="0"/>
              <a:t>US natural gas – energy revolution?</a:t>
            </a:r>
            <a:endParaRPr lang="en-AU" dirty="0"/>
          </a:p>
        </p:txBody>
      </p:sp>
      <p:pic>
        <p:nvPicPr>
          <p:cNvPr id="4" name="Content Placeholder 3"/>
          <p:cNvPicPr>
            <a:picLocks noGrp="1"/>
          </p:cNvPicPr>
          <p:nvPr>
            <p:ph idx="1"/>
          </p:nvPr>
        </p:nvPicPr>
        <p:blipFill>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t="4839"/>
          <a:stretch>
            <a:fillRect/>
          </a:stretch>
        </p:blipFill>
        <p:spPr>
          <a:xfrm>
            <a:off x="1500166" y="2428868"/>
            <a:ext cx="6072230" cy="42148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North Sea offshore</a:t>
            </a:r>
            <a:endParaRPr lang="en-AU" dirty="0"/>
          </a:p>
        </p:txBody>
      </p:sp>
      <p:pic>
        <p:nvPicPr>
          <p:cNvPr id="5" name="Picture 4" descr="https://www.og.decc.gov.uk/pprs/full_production/oil+production+sorted+by+field/g0000117.gif"/>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71472" y="1643050"/>
            <a:ext cx="8001056" cy="4214842"/>
          </a:xfrm>
          <a:prstGeom prst="rect">
            <a:avLst/>
          </a:prstGeom>
          <a:noFill/>
          <a:ln>
            <a:noFill/>
          </a:ln>
        </p:spPr>
      </p:pic>
      <p:sp>
        <p:nvSpPr>
          <p:cNvPr id="6" name="TextBox 5"/>
          <p:cNvSpPr txBox="1"/>
          <p:nvPr/>
        </p:nvSpPr>
        <p:spPr>
          <a:xfrm>
            <a:off x="6286512" y="1643050"/>
            <a:ext cx="2286016" cy="738664"/>
          </a:xfrm>
          <a:prstGeom prst="rect">
            <a:avLst/>
          </a:prstGeom>
          <a:noFill/>
        </p:spPr>
        <p:txBody>
          <a:bodyPr wrap="square" rtlCol="0">
            <a:spAutoFit/>
          </a:bodyPr>
          <a:lstStyle/>
          <a:p>
            <a:pPr algn="r"/>
            <a:r>
              <a:rPr lang="en-AU" sz="2400" dirty="0" smtClean="0">
                <a:solidFill>
                  <a:schemeClr val="tx2"/>
                </a:solidFill>
              </a:rPr>
              <a:t>Field: Forties</a:t>
            </a:r>
            <a:endParaRPr lang="en-AU" sz="2400" dirty="0">
              <a:solidFill>
                <a:schemeClr val="tx2"/>
              </a:solidFill>
            </a:endParaRPr>
          </a:p>
          <a:p>
            <a:endParaRPr lang="en-A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Oil and debt</a:t>
            </a:r>
            <a:endParaRPr lang="en-AU" dirty="0"/>
          </a:p>
        </p:txBody>
      </p:sp>
      <p:pic>
        <p:nvPicPr>
          <p:cNvPr id="3" name="Picture 2"/>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3558842" y="0"/>
            <a:ext cx="5585158" cy="6858000"/>
          </a:xfrm>
          <a:prstGeom prst="rect">
            <a:avLst/>
          </a:prstGeom>
        </p:spPr>
      </p:pic>
      <p:pic>
        <p:nvPicPr>
          <p:cNvPr id="5" name="Picture 4" descr="oil-money-trans.gif"/>
          <p:cNvPicPr>
            <a:picLocks noChangeAspect="1"/>
          </p:cNvPicPr>
          <p:nvPr/>
        </p:nvPicPr>
        <p:blipFill>
          <a:blip r:embed="rId4"/>
          <a:stretch>
            <a:fillRect/>
          </a:stretch>
        </p:blipFill>
        <p:spPr>
          <a:xfrm>
            <a:off x="357158" y="2000240"/>
            <a:ext cx="2857500" cy="38100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Oil and CO2</a:t>
            </a:r>
            <a:endParaRPr lang="en-AU" dirty="0"/>
          </a:p>
        </p:txBody>
      </p:sp>
      <p:pic>
        <p:nvPicPr>
          <p:cNvPr id="3" name="Picture 2"/>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714348" y="1246317"/>
            <a:ext cx="7715304" cy="5365496"/>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ume Highway at a standstill due to bushfire."/>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9144000" cy="6858002"/>
          </a:xfrm>
          <a:prstGeom prst="rect">
            <a:avLst/>
          </a:prstGeom>
          <a:noFill/>
          <a:ln>
            <a:noFill/>
          </a:ln>
        </p:spPr>
      </p:pic>
      <p:pic>
        <p:nvPicPr>
          <p:cNvPr id="4" name="Picture 3" descr="WeirdWeather.gif"/>
          <p:cNvPicPr>
            <a:picLocks noChangeAspect="1"/>
          </p:cNvPicPr>
          <p:nvPr/>
        </p:nvPicPr>
        <p:blipFill>
          <a:blip r:embed="rId4"/>
          <a:srcRect t="6945"/>
          <a:stretch>
            <a:fillRect/>
          </a:stretch>
        </p:blipFill>
        <p:spPr>
          <a:xfrm>
            <a:off x="5286380" y="1785926"/>
            <a:ext cx="3643338" cy="4857784"/>
          </a:xfrm>
          <a:prstGeom prst="rect">
            <a:avLst/>
          </a:prstGeom>
        </p:spPr>
      </p:pic>
      <p:sp>
        <p:nvSpPr>
          <p:cNvPr id="2" name="Title 1"/>
          <p:cNvSpPr>
            <a:spLocks noGrp="1"/>
          </p:cNvSpPr>
          <p:nvPr>
            <p:ph type="title"/>
          </p:nvPr>
        </p:nvSpPr>
        <p:spPr>
          <a:xfrm>
            <a:off x="5286380" y="142852"/>
            <a:ext cx="3614702" cy="1500198"/>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pPr algn="ctr"/>
            <a:r>
              <a:rPr lang="en-AU" dirty="0" smtClean="0"/>
              <a:t>FUTURE OF fossil fuel driven traffic</a:t>
            </a:r>
            <a:endParaRPr lang="en-AU"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Golden Age of Gas?</a:t>
            </a:r>
            <a:endParaRPr lang="en-AU" dirty="0"/>
          </a:p>
        </p:txBody>
      </p:sp>
      <p:pic>
        <p:nvPicPr>
          <p:cNvPr id="3" name="Picture 2"/>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74784" y="1643050"/>
            <a:ext cx="8194432" cy="4572032"/>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Hansen’s assessment of CO2 emissions</a:t>
            </a:r>
            <a:endParaRPr lang="en-AU" dirty="0"/>
          </a:p>
        </p:txBody>
      </p:sp>
      <p:pic>
        <p:nvPicPr>
          <p:cNvPr id="3" name="Picture 2" descr="http://crudeoilpeak.info/wp-content/uploads/2011/10/Fig1_Fossil_Fuel_Emissions_Hansen_Aug_2011.jpg"/>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50312" y="1714488"/>
            <a:ext cx="8243376" cy="4143404"/>
          </a:xfrm>
          <a:prstGeom prst="rect">
            <a:avLst/>
          </a:prstGeom>
          <a:noFill/>
          <a:ln>
            <a:noFill/>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 y="0"/>
            <a:ext cx="6643701" cy="6858000"/>
          </a:xfrm>
          <a:prstGeom prst="rect">
            <a:avLst/>
          </a:prstGeom>
        </p:spPr>
      </p:pic>
      <p:sp>
        <p:nvSpPr>
          <p:cNvPr id="2" name="Title 1"/>
          <p:cNvSpPr>
            <a:spLocks noGrp="1"/>
          </p:cNvSpPr>
          <p:nvPr>
            <p:ph type="title"/>
          </p:nvPr>
        </p:nvSpPr>
        <p:spPr>
          <a:xfrm>
            <a:off x="571472" y="214290"/>
            <a:ext cx="5000660" cy="838200"/>
          </a:xfrm>
        </p:spPr>
        <p:txBody>
          <a:bodyPr>
            <a:normAutofit/>
          </a:bodyPr>
          <a:lstStyle/>
          <a:p>
            <a:r>
              <a:rPr lang="en-AU" dirty="0" smtClean="0"/>
              <a:t>CO</a:t>
            </a:r>
            <a:r>
              <a:rPr lang="en-AU" baseline="-25000" dirty="0" smtClean="0"/>
              <a:t>2</a:t>
            </a:r>
            <a:r>
              <a:rPr lang="en-AU" dirty="0" smtClean="0"/>
              <a:t>, CH</a:t>
            </a:r>
            <a:r>
              <a:rPr lang="en-AU" baseline="-25000" dirty="0" smtClean="0"/>
              <a:t>4</a:t>
            </a:r>
            <a:r>
              <a:rPr lang="en-AU" dirty="0" smtClean="0"/>
              <a:t> &amp; Temp</a:t>
            </a:r>
            <a:endParaRPr lang="en-AU" dirty="0"/>
          </a:p>
        </p:txBody>
      </p:sp>
      <p:sp>
        <p:nvSpPr>
          <p:cNvPr id="13" name="Rounded Rectangular Callout 12"/>
          <p:cNvSpPr/>
          <p:nvPr/>
        </p:nvSpPr>
        <p:spPr>
          <a:xfrm>
            <a:off x="6572264" y="1285860"/>
            <a:ext cx="2286016" cy="1428760"/>
          </a:xfrm>
          <a:prstGeom prst="wedgeRoundRectCallout">
            <a:avLst>
              <a:gd name="adj1" fmla="val 5276"/>
              <a:gd name="adj2" fmla="val 79694"/>
              <a:gd name="adj3" fmla="val 16667"/>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smtClean="0">
              <a:solidFill>
                <a:schemeClr val="tx1"/>
              </a:solidFill>
              <a:latin typeface="Segoe Print" pitchFamily="2" charset="0"/>
            </a:endParaRPr>
          </a:p>
          <a:p>
            <a:pPr algn="ctr"/>
            <a:r>
              <a:rPr lang="en-AU" dirty="0" smtClean="0">
                <a:solidFill>
                  <a:schemeClr val="tx1">
                    <a:lumMod val="75000"/>
                    <a:lumOff val="25000"/>
                  </a:schemeClr>
                </a:solidFill>
                <a:latin typeface="Segoe Print" pitchFamily="2" charset="0"/>
              </a:rPr>
              <a:t>While we’re at it, let’s revisit evolution and gravity</a:t>
            </a:r>
          </a:p>
          <a:p>
            <a:pPr algn="ctr"/>
            <a:endParaRPr lang="en-AU" dirty="0"/>
          </a:p>
        </p:txBody>
      </p:sp>
      <p:pic>
        <p:nvPicPr>
          <p:cNvPr id="10" name="Picture 9" descr="abbott-moir.gif"/>
          <p:cNvPicPr>
            <a:picLocks noChangeAspect="1"/>
          </p:cNvPicPr>
          <p:nvPr/>
        </p:nvPicPr>
        <p:blipFill>
          <a:blip r:embed="rId4"/>
          <a:srcRect l="19231" t="32012"/>
          <a:stretch>
            <a:fillRect/>
          </a:stretch>
        </p:blipFill>
        <p:spPr>
          <a:xfrm>
            <a:off x="5743365" y="2857496"/>
            <a:ext cx="4686551" cy="2500330"/>
          </a:xfrm>
          <a:prstGeom prst="rect">
            <a:avLst/>
          </a:prstGeom>
        </p:spPr>
      </p:pic>
      <p:sp>
        <p:nvSpPr>
          <p:cNvPr id="6" name="TextBox 5"/>
          <p:cNvSpPr txBox="1"/>
          <p:nvPr/>
        </p:nvSpPr>
        <p:spPr>
          <a:xfrm>
            <a:off x="7899572" y="5500702"/>
            <a:ext cx="1101584" cy="369332"/>
          </a:xfrm>
          <a:prstGeom prst="rect">
            <a:avLst/>
          </a:prstGeom>
          <a:noFill/>
        </p:spPr>
        <p:txBody>
          <a:bodyPr wrap="none" rtlCol="0">
            <a:spAutoFit/>
          </a:bodyPr>
          <a:lstStyle/>
          <a:p>
            <a:r>
              <a:rPr lang="en-AU" dirty="0" smtClean="0">
                <a:solidFill>
                  <a:schemeClr val="tx1">
                    <a:lumMod val="65000"/>
                    <a:lumOff val="35000"/>
                  </a:schemeClr>
                </a:solidFill>
              </a:rPr>
              <a:t>Alan </a:t>
            </a:r>
            <a:r>
              <a:rPr lang="en-AU" dirty="0" err="1" smtClean="0">
                <a:solidFill>
                  <a:schemeClr val="tx1">
                    <a:lumMod val="65000"/>
                    <a:lumOff val="35000"/>
                  </a:schemeClr>
                </a:solidFill>
              </a:rPr>
              <a:t>Moir</a:t>
            </a:r>
            <a:endParaRPr lang="en-AU"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Gas as transport fuel</a:t>
            </a:r>
            <a:endParaRPr lang="en-AU" dirty="0"/>
          </a:p>
        </p:txBody>
      </p:sp>
      <p:pic>
        <p:nvPicPr>
          <p:cNvPr id="3" name="Picture 2" descr="http://crudeoilpeak.info/wp-content/uploads/2011/10/NSW_petrol_consumption_2010_2011.jpg"/>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809718"/>
            <a:ext cx="4069728" cy="3762422"/>
          </a:xfrm>
          <a:prstGeom prst="rect">
            <a:avLst/>
          </a:prstGeom>
          <a:noFill/>
          <a:ln>
            <a:noFill/>
          </a:ln>
        </p:spPr>
      </p:pic>
      <p:pic>
        <p:nvPicPr>
          <p:cNvPr id="4" name="Picture 3" descr="http://crudeoilpeak.info/wp-content/uploads/2011/10/NSW_diesel_consumption_2010_2011.jpg"/>
          <p:cNvPicPr/>
          <p:nvPr/>
        </p:nvPicPr>
        <p:blipFill>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714876" y="1813636"/>
            <a:ext cx="4048214" cy="37260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Summary and conclusion</a:t>
            </a:r>
            <a:endParaRPr lang="en-AU" dirty="0"/>
          </a:p>
        </p:txBody>
      </p:sp>
      <p:sp>
        <p:nvSpPr>
          <p:cNvPr id="3" name="Content Placeholder 2"/>
          <p:cNvSpPr>
            <a:spLocks noGrp="1"/>
          </p:cNvSpPr>
          <p:nvPr>
            <p:ph idx="1"/>
          </p:nvPr>
        </p:nvSpPr>
        <p:spPr>
          <a:xfrm>
            <a:off x="5214942" y="1428736"/>
            <a:ext cx="3571900" cy="3286148"/>
          </a:xfrm>
        </p:spPr>
        <p:txBody>
          <a:bodyPr>
            <a:normAutofit fontScale="70000" lnSpcReduction="20000"/>
          </a:bodyPr>
          <a:lstStyle/>
          <a:p>
            <a:pPr lvl="0"/>
            <a:r>
              <a:rPr lang="en-AU" dirty="0" smtClean="0"/>
              <a:t>Peak oil projections are difficult</a:t>
            </a:r>
          </a:p>
          <a:p>
            <a:pPr lvl="0"/>
            <a:r>
              <a:rPr lang="en-AU" dirty="0" smtClean="0"/>
              <a:t>Financial and economic problems have already started in 2005, long before the global peak – whenever that is</a:t>
            </a:r>
          </a:p>
          <a:p>
            <a:pPr lvl="0"/>
            <a:r>
              <a:rPr lang="en-AU" dirty="0" smtClean="0"/>
              <a:t>Peak oil and global warming put us between a rock and a hard place</a:t>
            </a:r>
          </a:p>
        </p:txBody>
      </p:sp>
      <p:sp>
        <p:nvSpPr>
          <p:cNvPr id="6" name="Content Placeholder 2"/>
          <p:cNvSpPr txBox="1">
            <a:spLocks/>
          </p:cNvSpPr>
          <p:nvPr/>
        </p:nvSpPr>
        <p:spPr>
          <a:xfrm>
            <a:off x="357158" y="4857760"/>
            <a:ext cx="8358246" cy="1857388"/>
          </a:xfrm>
          <a:prstGeom prst="rect">
            <a:avLst/>
          </a:prstGeom>
        </p:spPr>
        <p:txBody>
          <a:bodyPr vert="horz">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AU" sz="3200" b="0" i="0" u="none" strike="noStrike" kern="1200" cap="none" spc="0" normalizeH="0" baseline="0" noProof="0" dirty="0" smtClean="0">
                <a:ln>
                  <a:noFill/>
                </a:ln>
                <a:solidFill>
                  <a:schemeClr val="tx2"/>
                </a:solidFill>
                <a:effectLst/>
                <a:uLnTx/>
                <a:uFillTx/>
                <a:latin typeface="+mn-lt"/>
                <a:ea typeface="+mn-ea"/>
                <a:cs typeface="+mn-cs"/>
              </a:rPr>
              <a:t>Oil and gas must be set aside for agriculture and transport of food</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AU" sz="3200" b="0" i="0" u="none" strike="noStrike" kern="1200" cap="none" spc="0" normalizeH="0" baseline="0" noProof="0" dirty="0" smtClean="0">
                <a:ln>
                  <a:noFill/>
                </a:ln>
                <a:solidFill>
                  <a:schemeClr val="tx2"/>
                </a:solidFill>
                <a:effectLst/>
                <a:uLnTx/>
                <a:uFillTx/>
                <a:latin typeface="+mn-lt"/>
                <a:ea typeface="+mn-ea"/>
                <a:cs typeface="+mn-cs"/>
              </a:rPr>
              <a:t>There are complex feed-back loops between oil production, oil prices, oil demand, the economy and debt</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AU" sz="3200" b="0" i="0" u="none" strike="noStrike" kern="1200" cap="none" spc="0" normalizeH="0" baseline="0" noProof="0" dirty="0" smtClean="0">
                <a:ln>
                  <a:noFill/>
                </a:ln>
                <a:solidFill>
                  <a:schemeClr val="tx2"/>
                </a:solidFill>
                <a:effectLst/>
                <a:uLnTx/>
                <a:uFillTx/>
                <a:latin typeface="+mn-lt"/>
                <a:ea typeface="+mn-ea"/>
                <a:cs typeface="+mn-cs"/>
              </a:rPr>
              <a:t>Disintegration of Middle East complicates everything</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AU" sz="3200" b="0" i="0" u="none" strike="noStrike" kern="1200" cap="none" spc="0" normalizeH="0" baseline="0" noProof="0" dirty="0" smtClean="0">
                <a:ln>
                  <a:noFill/>
                </a:ln>
                <a:solidFill>
                  <a:schemeClr val="tx2"/>
                </a:solidFill>
                <a:effectLst/>
                <a:uLnTx/>
                <a:uFillTx/>
                <a:latin typeface="+mn-lt"/>
                <a:ea typeface="+mn-ea"/>
                <a:cs typeface="+mn-cs"/>
              </a:rPr>
              <a:t>Governments neither prepare for  peak oil nor global warming</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AU" sz="3200" b="0" i="0" u="none" strike="noStrike" kern="1200" cap="none" spc="0" normalizeH="0" baseline="0" noProof="0" dirty="0">
              <a:ln>
                <a:noFill/>
              </a:ln>
              <a:solidFill>
                <a:schemeClr val="tx2"/>
              </a:solidFill>
              <a:effectLst/>
              <a:uLnTx/>
              <a:uFillTx/>
              <a:latin typeface="+mn-lt"/>
              <a:ea typeface="+mn-ea"/>
              <a:cs typeface="+mn-cs"/>
            </a:endParaRPr>
          </a:p>
        </p:txBody>
      </p:sp>
      <p:pic>
        <p:nvPicPr>
          <p:cNvPr id="7" name="Picture 6" descr="truth_v_lies_cartoon.jpg"/>
          <p:cNvPicPr>
            <a:picLocks noChangeAspect="1"/>
          </p:cNvPicPr>
          <p:nvPr/>
        </p:nvPicPr>
        <p:blipFill>
          <a:blip r:embed="rId3"/>
          <a:srcRect t="1644" b="2186"/>
          <a:stretch>
            <a:fillRect/>
          </a:stretch>
        </p:blipFill>
        <p:spPr>
          <a:xfrm>
            <a:off x="500034" y="1500174"/>
            <a:ext cx="4492692" cy="3143272"/>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nktank-225x300.jpg"/>
          <p:cNvPicPr>
            <a:picLocks noChangeAspect="1"/>
          </p:cNvPicPr>
          <p:nvPr/>
        </p:nvPicPr>
        <p:blipFill>
          <a:blip r:embed="rId3"/>
          <a:stretch>
            <a:fillRect/>
          </a:stretch>
        </p:blipFill>
        <p:spPr>
          <a:xfrm>
            <a:off x="6143636" y="1714489"/>
            <a:ext cx="2786082" cy="3714775"/>
          </a:xfrm>
          <a:prstGeom prst="rect">
            <a:avLst/>
          </a:prstGeom>
        </p:spPr>
      </p:pic>
      <p:sp>
        <p:nvSpPr>
          <p:cNvPr id="2" name="Title 1"/>
          <p:cNvSpPr>
            <a:spLocks noGrp="1"/>
          </p:cNvSpPr>
          <p:nvPr>
            <p:ph type="title"/>
          </p:nvPr>
        </p:nvSpPr>
        <p:spPr/>
        <p:txBody>
          <a:bodyPr>
            <a:normAutofit/>
          </a:bodyPr>
          <a:lstStyle/>
          <a:p>
            <a:r>
              <a:rPr lang="en-AU" dirty="0" smtClean="0"/>
              <a:t>Who will do peak oil research?</a:t>
            </a:r>
            <a:endParaRPr lang="en-AU" dirty="0"/>
          </a:p>
        </p:txBody>
      </p:sp>
      <p:sp>
        <p:nvSpPr>
          <p:cNvPr id="3" name="Content Placeholder 2"/>
          <p:cNvSpPr>
            <a:spLocks noGrp="1"/>
          </p:cNvSpPr>
          <p:nvPr>
            <p:ph idx="1"/>
          </p:nvPr>
        </p:nvSpPr>
        <p:spPr>
          <a:xfrm>
            <a:off x="304800" y="1554162"/>
            <a:ext cx="5838836" cy="5089548"/>
          </a:xfrm>
        </p:spPr>
        <p:txBody>
          <a:bodyPr>
            <a:normAutofit fontScale="92500"/>
          </a:bodyPr>
          <a:lstStyle/>
          <a:p>
            <a:pPr lvl="0"/>
            <a:r>
              <a:rPr lang="en-AU" dirty="0" smtClean="0"/>
              <a:t>We need a new, young generation of leaders who are oil, energy &amp; climate literate</a:t>
            </a:r>
          </a:p>
          <a:p>
            <a:pPr lvl="0"/>
            <a:r>
              <a:rPr lang="en-AU" dirty="0" smtClean="0"/>
              <a:t>Are you interested in conducting research on the limitations of oil resources and C02?</a:t>
            </a:r>
          </a:p>
          <a:p>
            <a:r>
              <a:rPr lang="en-AU" dirty="0" smtClean="0"/>
              <a:t>Career path starting as advisor in energy industry,  government or international organisations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North Sea offshore</a:t>
            </a:r>
            <a:endParaRPr lang="en-AU" dirty="0"/>
          </a:p>
        </p:txBody>
      </p:sp>
      <p:pic>
        <p:nvPicPr>
          <p:cNvPr id="7" name="Picture 6" descr="https://www.og.decc.gov.uk/pprs/full_production/oil+production+sorted+by+field/g0000050.gif"/>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0034" y="1785926"/>
            <a:ext cx="8143931" cy="3929089"/>
          </a:xfrm>
          <a:prstGeom prst="rect">
            <a:avLst/>
          </a:prstGeom>
          <a:noFill/>
          <a:ln>
            <a:noFill/>
          </a:ln>
        </p:spPr>
      </p:pic>
      <p:sp>
        <p:nvSpPr>
          <p:cNvPr id="6" name="TextBox 5"/>
          <p:cNvSpPr txBox="1"/>
          <p:nvPr/>
        </p:nvSpPr>
        <p:spPr>
          <a:xfrm>
            <a:off x="6286512" y="1690204"/>
            <a:ext cx="2286016" cy="738664"/>
          </a:xfrm>
          <a:prstGeom prst="rect">
            <a:avLst/>
          </a:prstGeom>
          <a:noFill/>
        </p:spPr>
        <p:txBody>
          <a:bodyPr wrap="square" rtlCol="0">
            <a:spAutoFit/>
          </a:bodyPr>
          <a:lstStyle/>
          <a:p>
            <a:pPr algn="r"/>
            <a:r>
              <a:rPr lang="en-AU" sz="2400" dirty="0" smtClean="0">
                <a:solidFill>
                  <a:schemeClr val="tx2"/>
                </a:solidFill>
              </a:rPr>
              <a:t>Field: Buzzard</a:t>
            </a:r>
            <a:endParaRPr lang="en-AU" sz="2400" dirty="0">
              <a:solidFill>
                <a:schemeClr val="tx2"/>
              </a:solidFill>
            </a:endParaRPr>
          </a:p>
          <a:p>
            <a:endParaRPr lang="en-AU" dirty="0"/>
          </a:p>
        </p:txBody>
      </p:sp>
      <p:sp>
        <p:nvSpPr>
          <p:cNvPr id="8" name="Rectangle 7"/>
          <p:cNvSpPr/>
          <p:nvPr/>
        </p:nvSpPr>
        <p:spPr>
          <a:xfrm>
            <a:off x="1643042" y="6000768"/>
            <a:ext cx="5786478" cy="369332"/>
          </a:xfrm>
          <a:prstGeom prst="rect">
            <a:avLst/>
          </a:prstGeom>
        </p:spPr>
        <p:txBody>
          <a:bodyPr wrap="square">
            <a:spAutoFit/>
          </a:bodyPr>
          <a:lstStyle/>
          <a:p>
            <a:pPr algn="ctr"/>
            <a:r>
              <a:rPr lang="en-AU" u="sng" dirty="0">
                <a:hlinkClick r:id="rId3"/>
              </a:rPr>
              <a:t>https://www.og.decc.gov.uk/pprs/full_production.htm</a:t>
            </a:r>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shale oil (tight oil)</a:t>
            </a:r>
            <a:endParaRPr lang="en-AU" dirty="0"/>
          </a:p>
        </p:txBody>
      </p:sp>
      <p:pic>
        <p:nvPicPr>
          <p:cNvPr id="4" name="Picture 3"/>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022386" y="1528128"/>
            <a:ext cx="7121514" cy="490126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shale oil (tight oil)</a:t>
            </a:r>
            <a:endParaRPr lang="en-AU" dirty="0"/>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571472" y="1571612"/>
            <a:ext cx="8001056" cy="500066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Peak oil at country level</a:t>
            </a:r>
            <a:endParaRPr lang="en-AU" dirty="0"/>
          </a:p>
        </p:txBody>
      </p:sp>
      <p:pic>
        <p:nvPicPr>
          <p:cNvPr id="4" name="Picture 3"/>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928662" y="1571612"/>
            <a:ext cx="7286676" cy="492922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TotalTime>
  <Words>1885</Words>
  <Application>Microsoft Office PowerPoint</Application>
  <PresentationFormat>On-screen Show (4:3)</PresentationFormat>
  <Paragraphs>233</Paragraphs>
  <Slides>58</Slides>
  <Notes>52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Trek</vt:lpstr>
      <vt:lpstr>Global crude oil peak started 2005</vt:lpstr>
      <vt:lpstr>Slide 2</vt:lpstr>
      <vt:lpstr>Slide 3</vt:lpstr>
      <vt:lpstr>PEAKING IN DIFFERENT AREAS</vt:lpstr>
      <vt:lpstr>North Sea offshore</vt:lpstr>
      <vt:lpstr>North Sea offshore</vt:lpstr>
      <vt:lpstr>shale oil (tight oil)</vt:lpstr>
      <vt:lpstr>shale oil (tight oil)</vt:lpstr>
      <vt:lpstr>Peak oil at country level</vt:lpstr>
      <vt:lpstr>Peak oil in region</vt:lpstr>
      <vt:lpstr>Middle East </vt:lpstr>
      <vt:lpstr>Saudi Arabia</vt:lpstr>
      <vt:lpstr>INCREMENTAL CRUDE OIL Peak - WORLD</vt:lpstr>
      <vt:lpstr>WEO 2012 from IEA</vt:lpstr>
      <vt:lpstr>Laherrere (2004/2013) </vt:lpstr>
      <vt:lpstr>BITRE 117 and EIA Actual</vt:lpstr>
      <vt:lpstr>BITRE 117 - methodology 1</vt:lpstr>
      <vt:lpstr>BITRE 117 - methodology 2</vt:lpstr>
      <vt:lpstr>PEAKS with geopolitical implications</vt:lpstr>
      <vt:lpstr>IraN</vt:lpstr>
      <vt:lpstr>BITRE 117 vs LAHERRERE</vt:lpstr>
      <vt:lpstr>OPEC Production &amp; Depletion</vt:lpstr>
      <vt:lpstr>Iraq - OIL PRODUCTION &amp; FORECASTS</vt:lpstr>
      <vt:lpstr>Egypt – GEOPOLITICAL IMPLICATIONS </vt:lpstr>
      <vt:lpstr>Egypt – Production &amp; Consumption</vt:lpstr>
      <vt:lpstr>Egypt – Population SCENARIOS</vt:lpstr>
      <vt:lpstr>Syria</vt:lpstr>
      <vt:lpstr>Sudan</vt:lpstr>
      <vt:lpstr>Libya – Production Profiles</vt:lpstr>
      <vt:lpstr>Libya – Oil PRODUCTION &amp; Forecast</vt:lpstr>
      <vt:lpstr>Yemen – C&amp;C</vt:lpstr>
      <vt:lpstr>Yemen – Supply &amp; CONSUMPTION</vt:lpstr>
      <vt:lpstr>Indonesia – PRODUCTION &amp; CONSUMPTION</vt:lpstr>
      <vt:lpstr>Indonesia – PRODUCTION &amp; CONSUMPTION</vt:lpstr>
      <vt:lpstr>Peak exports</vt:lpstr>
      <vt:lpstr>Global remaining reserves</vt:lpstr>
      <vt:lpstr>Australian OIL PRODUCTION &amp; CONSUMPTION</vt:lpstr>
      <vt:lpstr>Australian CRUDE OIL IMPORTS</vt:lpstr>
      <vt:lpstr>Australian SUPPLIES</vt:lpstr>
      <vt:lpstr>Australian Imports</vt:lpstr>
      <vt:lpstr>Australian LPG imports</vt:lpstr>
      <vt:lpstr>Australian DEPENDENCY ON MIDDLE EAST</vt:lpstr>
      <vt:lpstr>US demand peak</vt:lpstr>
      <vt:lpstr>Oil and recessions</vt:lpstr>
      <vt:lpstr>US remains CRUDE oil importer</vt:lpstr>
      <vt:lpstr>US shale oil will peak</vt:lpstr>
      <vt:lpstr>Shale oil decline 6% per month</vt:lpstr>
      <vt:lpstr>Eagle ford production profile</vt:lpstr>
      <vt:lpstr>US natural gas – energy revolution?</vt:lpstr>
      <vt:lpstr>Oil and debt</vt:lpstr>
      <vt:lpstr>Oil and CO2</vt:lpstr>
      <vt:lpstr>FUTURE OF fossil fuel driven traffic</vt:lpstr>
      <vt:lpstr>Golden Age of Gas?</vt:lpstr>
      <vt:lpstr>Hansen’s assessment of CO2 emissions</vt:lpstr>
      <vt:lpstr>CO2, CH4 &amp; Temp</vt:lpstr>
      <vt:lpstr>Gas as transport fuel</vt:lpstr>
      <vt:lpstr>Summary and conclusion</vt:lpstr>
      <vt:lpstr>Who will do peak oil research?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dc:creator>
  <cp:lastModifiedBy>Matt</cp:lastModifiedBy>
  <cp:revision>210</cp:revision>
  <dcterms:created xsi:type="dcterms:W3CDTF">2013-10-25T07:47:47Z</dcterms:created>
  <dcterms:modified xsi:type="dcterms:W3CDTF">2013-11-02T23:49:01Z</dcterms:modified>
</cp:coreProperties>
</file>